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9" r:id="rId3"/>
    <p:sldId id="266" r:id="rId4"/>
    <p:sldId id="288" r:id="rId5"/>
    <p:sldId id="281" r:id="rId6"/>
    <p:sldId id="270" r:id="rId7"/>
    <p:sldId id="283" r:id="rId8"/>
    <p:sldId id="290" r:id="rId9"/>
    <p:sldId id="286" r:id="rId10"/>
    <p:sldId id="287" r:id="rId11"/>
    <p:sldId id="282" r:id="rId12"/>
    <p:sldId id="284" r:id="rId13"/>
    <p:sldId id="285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9B188A-DCA0-424E-B4E9-499FD9D05F46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A6B048-A9BE-4555-815E-C4716F6B1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59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08342-32D8-464B-02D7-D0548E497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72960-723D-03B0-A27B-CC3BE602F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EDC59-7B5C-B628-909E-4DCDF8F0D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7C8FC-6BB5-4EE6-AA56-3962A7AB2B5F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C2112-5D82-9C1E-749A-2B2F4FBA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CCB60-582C-00A6-8176-7A1BD03D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F4256-DE25-A566-6B41-689C26F87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C3FF55-4601-8BA8-B1B2-34EF5514E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6AA2D-5001-2DEC-ECCE-51EA0F766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1CE85-065A-4DE7-A629-15ADCD8F44CB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D7285-9BC0-7DBC-E9FB-19B8C0451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7D4CB-D4AF-C04A-449F-5839D0905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9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96E2F-E9B6-0D52-18C6-D274A964FA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AD14AB-4E22-1035-F6D1-C516C8B8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16E51-A1D9-963A-B2F4-1E058425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CBC1-F5B6-4D65-A10C-C810828997FE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476D8-C16E-A87B-6FFB-76036C56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F1BF0-69B7-30E3-4403-455B6BEFD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EFCB-BF31-F22A-886E-91A5CD8ED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F09DD-1105-02E9-8693-3A7A32203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8DC08-12B5-85C5-4003-070241D12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0FCD-37BF-4AFF-84D7-B06AC8589A53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DC591-BBC2-9045-B6CD-848D671D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F3C0E-4156-B3DC-E332-41A1300B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E3FB-9AF9-6D5D-4518-96CFA8E9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4BE2F-0D45-C70F-C5E7-E122948FD1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E7246-793A-4F3B-815C-F7689F0F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EEA5-AF69-43C5-9F35-4D1E14383092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2B9D8-A058-10F0-B3B7-3A0CB19A2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D6890-4921-4A73-26FC-CFD8F9F72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8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18E97-D6A7-8F8C-72D0-AD9D80821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887C4-6BDC-FE0D-EAF4-1FB0FB78D3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4E5593-6B88-8996-2C24-5DCD0B39E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34884-F694-19DE-29BA-43DAB1334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C38FA-21C0-4140-BF53-3CF9D8DA5332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BE22A6-509B-2252-A741-6CE808735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5227AB-C006-9E00-F26E-35B36EF8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36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A821-AF7F-F757-58E9-70C48FDFD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5D00F-937E-9FC3-FF1B-DD9A55362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408034-C813-D2A8-0DAE-4D13F2B6C2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0150CB-4FF1-601A-A64C-40BE7A4C7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9D598A-9B5D-D06B-1E47-5AFDFE3161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ED185-B582-3B33-19C7-4BF2937E6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01C53-D4C6-46AB-BA4F-7396D095C31A}" type="datetime1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CAB5E-72D3-024D-BA72-1105A54CC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AC1FCF-A982-A54B-2371-BF8C950D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9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932AA-3ABD-9C9E-F088-DDA92A36B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EA8D8-7797-2C08-9D58-E2AEB6978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5B68B-15AF-47D2-A311-938BD7E97869}" type="datetime1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A1BD05-E2AC-8572-1013-A6473562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D34AB-7057-403A-3B6C-87AF240A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65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A7E2E0-5A5E-712E-C9D2-30DF0818A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A7C4-E35C-47AC-AD4D-9F21F6C9D541}" type="datetime1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E58457-CCAC-85F5-47F4-9B93A59A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283B5-598F-C398-3E07-BE2D01599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5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906B-217A-842F-B2B0-0DFD0E9D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1FAC9-28F0-4752-22AC-D7894979C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4EE28A-21BB-0041-B16C-31329C6F2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8D68C3-29B6-C019-C769-CD9AB8AA2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C8C0-45D7-4742-945D-564DC14F72F5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98283-03C5-20D4-B80A-8458E494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AEE35-957B-66FF-8689-C5403CE00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57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1FD16-CDB1-6D3D-BA5B-9E463C29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127053-8024-C1B0-D17D-3244AC3C4E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AEE789-9AAA-4EFA-058A-1C87B62AFA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C75E5-50E3-00F5-18E1-3EE92D5C5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34425-3EE1-4C99-89DC-EEA27590EDE4}" type="datetime1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C8ECD-809D-77E0-1E69-0027476F1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AC5176-9C8B-77FF-4DF6-2464D15DA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6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3CF1C2-A4CB-0640-43EA-11CA4A87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A7A7F-1EE3-7D6D-C495-4C51E4BB2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EFE58-3967-D40E-D781-DDEB765F77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28B4C-BE14-4C33-A989-1037F67DA1D8}" type="datetime1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3FC21-971B-60DD-E21B-374360D466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9A881-CBD8-52DF-1742-2B6DF5EBF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C4998-7787-4141-A249-2A0DDA6DA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5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8310BE-2A53-8FAA-C9EF-A35D73565EB6}"/>
              </a:ext>
            </a:extLst>
          </p:cNvPr>
          <p:cNvSpPr txBox="1"/>
          <p:nvPr/>
        </p:nvSpPr>
        <p:spPr>
          <a:xfrm>
            <a:off x="555522" y="1101214"/>
            <a:ext cx="1108095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Internal Review </a:t>
            </a:r>
            <a:r>
              <a:rPr lang="en-US" sz="6600" b="1" dirty="0"/>
              <a:t>– </a:t>
            </a:r>
          </a:p>
          <a:p>
            <a:r>
              <a:rPr lang="en-US" sz="4400" b="1" dirty="0"/>
              <a:t>a way to Internalization of QA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C7464F-13A9-D773-5A53-0E2D6BC53A44}"/>
              </a:ext>
            </a:extLst>
          </p:cNvPr>
          <p:cNvSpPr txBox="1"/>
          <p:nvPr/>
        </p:nvSpPr>
        <p:spPr>
          <a:xfrm>
            <a:off x="7885472" y="5153086"/>
            <a:ext cx="43065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Prof G Mikunthan</a:t>
            </a:r>
          </a:p>
          <a:p>
            <a:r>
              <a:rPr lang="en-US" sz="2400" dirty="0"/>
              <a:t>19.06.2026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1CFDD4A-47C1-D598-271E-F1C77846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97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80E2A3C-9A75-D2AF-3BEF-FC1AB0E411A3}"/>
              </a:ext>
            </a:extLst>
          </p:cNvPr>
          <p:cNvSpPr txBox="1"/>
          <p:nvPr/>
        </p:nvSpPr>
        <p:spPr>
          <a:xfrm>
            <a:off x="193040" y="0"/>
            <a:ext cx="11480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How to upload the Evidences ?</a:t>
            </a:r>
          </a:p>
          <a:p>
            <a:r>
              <a:rPr lang="en-US" sz="5400" b="1" dirty="0"/>
              <a:t>Whom to upload the evidences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0E8477-DCCB-D2DC-214B-96F1A2C18590}"/>
              </a:ext>
            </a:extLst>
          </p:cNvPr>
          <p:cNvSpPr txBox="1"/>
          <p:nvPr/>
        </p:nvSpPr>
        <p:spPr>
          <a:xfrm>
            <a:off x="289560" y="1886406"/>
            <a:ext cx="119024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0070C0"/>
                </a:solidFill>
              </a:rPr>
              <a:t>Get the help of Computer Instructors/Assistants/Academic Support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0070C0"/>
                </a:solidFill>
              </a:rPr>
              <a:t>Get the help of Management Assistants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0070C0"/>
                </a:solidFill>
              </a:rPr>
              <a:t>Technical Officers 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rgbClr val="0070C0"/>
                </a:solidFill>
              </a:rPr>
              <a:t>Laboratory Attendants/Works Aid ??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F66A8-F14F-FCCE-CBEC-13CBF763F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8E96AC-22C0-E688-4E8C-5E393DF1F43D}"/>
              </a:ext>
            </a:extLst>
          </p:cNvPr>
          <p:cNvSpPr txBox="1"/>
          <p:nvPr/>
        </p:nvSpPr>
        <p:spPr>
          <a:xfrm>
            <a:off x="213360" y="1131"/>
            <a:ext cx="11358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Appointment of Reviewers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27592B-E989-F8B8-936C-DABC430B5530}"/>
              </a:ext>
            </a:extLst>
          </p:cNvPr>
          <p:cNvSpPr txBox="1"/>
          <p:nvPr/>
        </p:nvSpPr>
        <p:spPr>
          <a:xfrm>
            <a:off x="314960" y="671691"/>
            <a:ext cx="121716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•Director CQA shall place the request to the Senate and 	propose the review team in consultation with the 	respective Dean of the faculty and the Coordinator of 	IQAC.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en-US" sz="3600" dirty="0"/>
              <a:t>The </a:t>
            </a:r>
            <a:r>
              <a:rPr lang="en-US" sz="3600" b="1" dirty="0">
                <a:solidFill>
                  <a:srgbClr val="C00000"/>
                </a:solidFill>
              </a:rPr>
              <a:t>Review team consists of 3 members</a:t>
            </a:r>
          </a:p>
          <a:p>
            <a:r>
              <a:rPr lang="en-US" sz="3600" dirty="0"/>
              <a:t>	1. </a:t>
            </a:r>
            <a:r>
              <a:rPr lang="en-US" sz="3600" b="1" dirty="0"/>
              <a:t>An External Review member </a:t>
            </a:r>
            <a:r>
              <a:rPr lang="en-US" sz="3600" dirty="0"/>
              <a:t>of other faculty of </a:t>
            </a:r>
            <a:r>
              <a:rPr lang="en-US" sz="3600" dirty="0" err="1"/>
              <a:t>UoJ</a:t>
            </a:r>
            <a:r>
              <a:rPr lang="en-US" sz="3600" dirty="0"/>
              <a:t> 	</a:t>
            </a:r>
          </a:p>
          <a:p>
            <a:r>
              <a:rPr lang="en-US" sz="3600" dirty="0"/>
              <a:t>	2. </a:t>
            </a:r>
            <a:r>
              <a:rPr lang="en-US" sz="3600" b="1" dirty="0"/>
              <a:t>Two senior members </a:t>
            </a:r>
            <a:r>
              <a:rPr lang="en-US" sz="3600" dirty="0"/>
              <a:t>of the respective faculty</a:t>
            </a:r>
          </a:p>
          <a:p>
            <a:r>
              <a:rPr lang="en-US" sz="3600" dirty="0"/>
              <a:t>•The Chairperson of the IPR will be announced. </a:t>
            </a:r>
          </a:p>
          <a:p>
            <a:r>
              <a:rPr lang="en-US" sz="3600" dirty="0"/>
              <a:t>•The Review Team shall be approved by the Senate </a:t>
            </a:r>
          </a:p>
          <a:p>
            <a:r>
              <a:rPr lang="en-US" sz="3600" dirty="0"/>
              <a:t>•The members of the team shall be informed through 	letters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C7A85-FF12-8114-5EEF-8441A4840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11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E78F6A2-E516-91B8-C032-C407FAA6A27A}"/>
              </a:ext>
            </a:extLst>
          </p:cNvPr>
          <p:cNvSpPr txBox="1"/>
          <p:nvPr/>
        </p:nvSpPr>
        <p:spPr>
          <a:xfrm>
            <a:off x="1828800" y="775911"/>
            <a:ext cx="1007872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Prof. T. </a:t>
            </a:r>
            <a:r>
              <a:rPr lang="en-US" sz="2400" dirty="0" err="1"/>
              <a:t>Velnampy</a:t>
            </a:r>
            <a:r>
              <a:rPr lang="en-US" sz="2400" dirty="0"/>
              <a:t> University of Jaffna</a:t>
            </a:r>
          </a:p>
          <a:p>
            <a:r>
              <a:rPr lang="en-US" sz="2400" dirty="0" err="1"/>
              <a:t>Prof.J</a:t>
            </a:r>
            <a:r>
              <a:rPr lang="en-US" sz="2400" dirty="0"/>
              <a:t>. Prince Jeyathevan University of Jaffna</a:t>
            </a:r>
          </a:p>
          <a:p>
            <a:r>
              <a:rPr lang="en-US" sz="2400" dirty="0"/>
              <a:t>Dr. T. Manoranjan University of Jaffna</a:t>
            </a:r>
          </a:p>
          <a:p>
            <a:r>
              <a:rPr lang="en-US" sz="2400" dirty="0"/>
              <a:t>Prof. P. Iynkaran University of Jaffna</a:t>
            </a:r>
          </a:p>
          <a:p>
            <a:r>
              <a:rPr lang="en-US" sz="2400" dirty="0"/>
              <a:t>Dr. N. </a:t>
            </a:r>
            <a:r>
              <a:rPr lang="en-US" sz="2400" dirty="0" err="1"/>
              <a:t>Kengatharan</a:t>
            </a:r>
            <a:r>
              <a:rPr lang="en-US" sz="2400" dirty="0"/>
              <a:t> University of Jaffna</a:t>
            </a:r>
          </a:p>
          <a:p>
            <a:r>
              <a:rPr lang="en-US" sz="2400" dirty="0"/>
              <a:t>Prof. G. Mikunthan University of Jaffna</a:t>
            </a:r>
          </a:p>
          <a:p>
            <a:r>
              <a:rPr lang="en-US" sz="2400" dirty="0"/>
              <a:t>Dr. A. </a:t>
            </a:r>
            <a:r>
              <a:rPr lang="en-US" sz="2400" dirty="0" err="1"/>
              <a:t>Saravanabawan</a:t>
            </a:r>
            <a:r>
              <a:rPr lang="en-US" sz="2400" dirty="0"/>
              <a:t> University of Jaffna</a:t>
            </a:r>
          </a:p>
          <a:p>
            <a:r>
              <a:rPr lang="en-US" sz="2400" dirty="0"/>
              <a:t>Prof. </a:t>
            </a:r>
            <a:r>
              <a:rPr lang="en-US" sz="2400" dirty="0" err="1"/>
              <a:t>Punniamoorthy</a:t>
            </a:r>
            <a:r>
              <a:rPr lang="en-US" sz="2400" dirty="0"/>
              <a:t> Ravirajan University of Jaffna</a:t>
            </a:r>
          </a:p>
          <a:p>
            <a:r>
              <a:rPr lang="en-US" sz="2400" dirty="0"/>
              <a:t>Dr. Ratnam Vijayakumaran University of Jaffna</a:t>
            </a:r>
          </a:p>
          <a:p>
            <a:r>
              <a:rPr lang="en-US" sz="2400" dirty="0"/>
              <a:t>Dr. James Robinson University of Jaffna</a:t>
            </a:r>
          </a:p>
          <a:p>
            <a:r>
              <a:rPr lang="en-US" sz="2400" dirty="0"/>
              <a:t>Dr. </a:t>
            </a:r>
            <a:r>
              <a:rPr lang="en-US" sz="2400" dirty="0" err="1"/>
              <a:t>Rathiranee</a:t>
            </a:r>
            <a:r>
              <a:rPr lang="en-US" sz="2400" dirty="0"/>
              <a:t> </a:t>
            </a:r>
            <a:r>
              <a:rPr lang="en-US" sz="2400" dirty="0" err="1"/>
              <a:t>Yogendrarajah</a:t>
            </a:r>
            <a:r>
              <a:rPr lang="en-US" sz="2400" dirty="0"/>
              <a:t> University of Jaffna</a:t>
            </a:r>
          </a:p>
          <a:p>
            <a:r>
              <a:rPr lang="en-US" sz="2400" dirty="0"/>
              <a:t>Prof. </a:t>
            </a:r>
            <a:r>
              <a:rPr lang="en-US" sz="2400" dirty="0" err="1"/>
              <a:t>B.Nimalathasan</a:t>
            </a:r>
            <a:r>
              <a:rPr lang="en-US" sz="2400" dirty="0"/>
              <a:t> University of Jaffna</a:t>
            </a:r>
          </a:p>
          <a:p>
            <a:r>
              <a:rPr lang="en-US" sz="2400" dirty="0"/>
              <a:t>Prof. Meena </a:t>
            </a:r>
            <a:r>
              <a:rPr lang="en-US" sz="2400" dirty="0" err="1"/>
              <a:t>Senthilnanthanan</a:t>
            </a:r>
            <a:r>
              <a:rPr lang="en-US" sz="2400" dirty="0"/>
              <a:t> University of Jaffna</a:t>
            </a:r>
          </a:p>
          <a:p>
            <a:r>
              <a:rPr lang="en-US" sz="2400" dirty="0"/>
              <a:t>Prof. N. Shanmugalingam (Retired) University of Jaffna</a:t>
            </a:r>
          </a:p>
          <a:p>
            <a:r>
              <a:rPr lang="en-US" sz="2400" dirty="0"/>
              <a:t>Prof. Vasanthy Arasaratnam University of Jaffna</a:t>
            </a:r>
          </a:p>
          <a:p>
            <a:r>
              <a:rPr lang="en-US" sz="2400" dirty="0" err="1"/>
              <a:t>Dr.Kumaravadivel</a:t>
            </a:r>
            <a:r>
              <a:rPr lang="en-US" sz="2400" dirty="0"/>
              <a:t> Guruparan  University of Jaffna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B4838-6561-2419-CE4E-DAD2BE89DBEE}"/>
              </a:ext>
            </a:extLst>
          </p:cNvPr>
          <p:cNvSpPr txBox="1"/>
          <p:nvPr/>
        </p:nvSpPr>
        <p:spPr>
          <a:xfrm>
            <a:off x="182880" y="0"/>
            <a:ext cx="1163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University of Jaffna Academics in External Review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7115A7-878A-1606-99B1-34F9D750FFAB}"/>
              </a:ext>
            </a:extLst>
          </p:cNvPr>
          <p:cNvSpPr txBox="1"/>
          <p:nvPr/>
        </p:nvSpPr>
        <p:spPr>
          <a:xfrm>
            <a:off x="9245600" y="6461760"/>
            <a:ext cx="284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(CQA, 2026)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132929-17F1-5B4D-CE54-F6C51FFF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91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6F10F-B709-F690-0FF9-F8ED57010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3769B1-8930-1DF2-3025-B646B2A547EF}"/>
              </a:ext>
            </a:extLst>
          </p:cNvPr>
          <p:cNvSpPr txBox="1"/>
          <p:nvPr/>
        </p:nvSpPr>
        <p:spPr>
          <a:xfrm>
            <a:off x="1899920" y="663932"/>
            <a:ext cx="1045464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Prof. J. Prince Jeyathevan</a:t>
            </a:r>
          </a:p>
          <a:p>
            <a:r>
              <a:rPr lang="en-US" sz="3600" dirty="0"/>
              <a:t>Dr. T. Manoranjan</a:t>
            </a:r>
          </a:p>
          <a:p>
            <a:r>
              <a:rPr lang="en-US" sz="3600" dirty="0"/>
              <a:t>Prof. P. Iynkaran </a:t>
            </a:r>
          </a:p>
          <a:p>
            <a:r>
              <a:rPr lang="en-US" sz="3600" dirty="0"/>
              <a:t>Dr. N. </a:t>
            </a:r>
            <a:r>
              <a:rPr lang="en-US" sz="3600" dirty="0" err="1"/>
              <a:t>Kengatharan</a:t>
            </a:r>
            <a:endParaRPr lang="en-US" sz="3600" dirty="0"/>
          </a:p>
          <a:p>
            <a:r>
              <a:rPr lang="en-US" sz="3600" dirty="0"/>
              <a:t>Prof. G. Mikunthan</a:t>
            </a:r>
          </a:p>
          <a:p>
            <a:r>
              <a:rPr lang="en-US" sz="3600" dirty="0"/>
              <a:t>Dr. A. </a:t>
            </a:r>
            <a:r>
              <a:rPr lang="en-US" sz="3600" dirty="0" err="1"/>
              <a:t>Saravanabawan</a:t>
            </a:r>
            <a:endParaRPr lang="en-US" sz="3600" dirty="0"/>
          </a:p>
          <a:p>
            <a:r>
              <a:rPr lang="en-US" sz="3600" dirty="0"/>
              <a:t>Prof. </a:t>
            </a:r>
            <a:r>
              <a:rPr lang="en-US" sz="3600" dirty="0" err="1"/>
              <a:t>Punniamoorthy</a:t>
            </a:r>
            <a:r>
              <a:rPr lang="en-US" sz="3600" dirty="0"/>
              <a:t> Ravirajan </a:t>
            </a:r>
          </a:p>
          <a:p>
            <a:r>
              <a:rPr lang="en-US" sz="3600" dirty="0"/>
              <a:t>Dr. Ratnam Vijayakumaran</a:t>
            </a:r>
          </a:p>
          <a:p>
            <a:r>
              <a:rPr lang="en-US" sz="3600" dirty="0"/>
              <a:t>Dr. James Robinson</a:t>
            </a:r>
          </a:p>
          <a:p>
            <a:r>
              <a:rPr lang="en-US" sz="3600" dirty="0"/>
              <a:t>Dr. </a:t>
            </a:r>
            <a:r>
              <a:rPr lang="en-US" sz="3600" dirty="0" err="1"/>
              <a:t>Rathiranee</a:t>
            </a:r>
            <a:r>
              <a:rPr lang="en-US" sz="3600" dirty="0"/>
              <a:t> </a:t>
            </a:r>
            <a:r>
              <a:rPr lang="en-US" sz="3600" dirty="0" err="1"/>
              <a:t>Yogendrarajah</a:t>
            </a:r>
            <a:endParaRPr lang="en-US" sz="3600" dirty="0"/>
          </a:p>
          <a:p>
            <a:r>
              <a:rPr lang="en-US" sz="3600" dirty="0"/>
              <a:t>Prof. </a:t>
            </a:r>
            <a:r>
              <a:rPr lang="en-US" sz="3600" dirty="0" err="1"/>
              <a:t>B.Nimalathasan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D13535-55F2-744F-BB02-BFE86F10D911}"/>
              </a:ext>
            </a:extLst>
          </p:cNvPr>
          <p:cNvSpPr txBox="1"/>
          <p:nvPr/>
        </p:nvSpPr>
        <p:spPr>
          <a:xfrm>
            <a:off x="182880" y="0"/>
            <a:ext cx="1163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University of Jaffna Academics in External Review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A28011-3ACA-8E30-1F4F-91B5322A641C}"/>
              </a:ext>
            </a:extLst>
          </p:cNvPr>
          <p:cNvSpPr txBox="1"/>
          <p:nvPr/>
        </p:nvSpPr>
        <p:spPr>
          <a:xfrm>
            <a:off x="9245600" y="6461760"/>
            <a:ext cx="284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(CQA, 2026)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DCFF34A-2FB5-A9E3-1C9B-B05641B4C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764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D536A-6964-5F9B-4C6C-B0FC2EBD6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A03591-2019-6A29-308C-22BDD01A350D}"/>
              </a:ext>
            </a:extLst>
          </p:cNvPr>
          <p:cNvSpPr txBox="1"/>
          <p:nvPr/>
        </p:nvSpPr>
        <p:spPr>
          <a:xfrm>
            <a:off x="10156723" y="0"/>
            <a:ext cx="2163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Internal Review – Prof GM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45F73E-4489-B87E-6C09-A31000AC83A3}"/>
              </a:ext>
            </a:extLst>
          </p:cNvPr>
          <p:cNvSpPr txBox="1"/>
          <p:nvPr/>
        </p:nvSpPr>
        <p:spPr>
          <a:xfrm>
            <a:off x="251460" y="399534"/>
            <a:ext cx="108737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Part B : Assessment of Progress of Action Plan of IPR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ED53F89-F7CC-E1A0-DFA7-80BA2FEA20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590954"/>
              </p:ext>
            </p:extLst>
          </p:nvPr>
        </p:nvGraphicFramePr>
        <p:xfrm>
          <a:off x="394969" y="1417352"/>
          <a:ext cx="11402061" cy="293112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59935">
                  <a:extLst>
                    <a:ext uri="{9D8B030D-6E8A-4147-A177-3AD203B41FA5}">
                      <a16:colId xmlns:a16="http://schemas.microsoft.com/office/drawing/2014/main" val="796535984"/>
                    </a:ext>
                  </a:extLst>
                </a:gridCol>
                <a:gridCol w="4832705">
                  <a:extLst>
                    <a:ext uri="{9D8B030D-6E8A-4147-A177-3AD203B41FA5}">
                      <a16:colId xmlns:a16="http://schemas.microsoft.com/office/drawing/2014/main" val="2277707811"/>
                    </a:ext>
                  </a:extLst>
                </a:gridCol>
                <a:gridCol w="2132251">
                  <a:extLst>
                    <a:ext uri="{9D8B030D-6E8A-4147-A177-3AD203B41FA5}">
                      <a16:colId xmlns:a16="http://schemas.microsoft.com/office/drawing/2014/main" val="1908692232"/>
                    </a:ext>
                  </a:extLst>
                </a:gridCol>
                <a:gridCol w="2537650">
                  <a:extLst>
                    <a:ext uri="{9D8B030D-6E8A-4147-A177-3AD203B41FA5}">
                      <a16:colId xmlns:a16="http://schemas.microsoft.com/office/drawing/2014/main" val="855624183"/>
                    </a:ext>
                  </a:extLst>
                </a:gridCol>
                <a:gridCol w="1239520">
                  <a:extLst>
                    <a:ext uri="{9D8B030D-6E8A-4147-A177-3AD203B41FA5}">
                      <a16:colId xmlns:a16="http://schemas.microsoft.com/office/drawing/2014/main" val="2086901083"/>
                    </a:ext>
                  </a:extLst>
                </a:gridCol>
              </a:tblGrid>
              <a:tr h="1194067"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15000"/>
                        </a:lnSpc>
                        <a:buNone/>
                      </a:pP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3200" dirty="0">
                          <a:effectLst/>
                        </a:rPr>
                        <a:t>Recommendations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365125" algn="just">
                        <a:lnSpc>
                          <a:spcPct val="115000"/>
                        </a:lnSpc>
                        <a:buNone/>
                      </a:pPr>
                      <a:r>
                        <a:rPr lang="en-US" sz="3200" dirty="0">
                          <a:effectLst/>
                        </a:rPr>
                        <a:t>Action taken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3200" dirty="0">
                          <a:effectLst/>
                        </a:rPr>
                        <a:t>Progress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365125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Score 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3506863"/>
                  </a:ext>
                </a:extLst>
              </a:tr>
              <a:tr h="57902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1046422"/>
                  </a:ext>
                </a:extLst>
              </a:tr>
              <a:tr h="57902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69343801"/>
                  </a:ext>
                </a:extLst>
              </a:tr>
              <a:tr h="57902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buNone/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Latha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434092"/>
                  </a:ext>
                </a:extLst>
              </a:tr>
            </a:tbl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4853154-FE55-2492-DF09-ED6B2AA1F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11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62F7-E525-DFF0-A78B-66CFEDA050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9CB3AF-B4E3-1914-ED63-06539F7FB370}"/>
              </a:ext>
            </a:extLst>
          </p:cNvPr>
          <p:cNvSpPr txBox="1"/>
          <p:nvPr/>
        </p:nvSpPr>
        <p:spPr>
          <a:xfrm>
            <a:off x="10156723" y="0"/>
            <a:ext cx="2163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Internal Review – Prof GM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FDF40B-18FA-51A6-2D2F-A3EAE2D90DC6}"/>
              </a:ext>
            </a:extLst>
          </p:cNvPr>
          <p:cNvSpPr txBox="1"/>
          <p:nvPr/>
        </p:nvSpPr>
        <p:spPr>
          <a:xfrm>
            <a:off x="345440" y="1595120"/>
            <a:ext cx="115011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Acknowledgement:</a:t>
            </a:r>
          </a:p>
          <a:p>
            <a:endParaRPr lang="en-US" sz="3200" dirty="0"/>
          </a:p>
          <a:p>
            <a:pPr marL="342900" indent="-342900">
              <a:buAutoNum type="arabicPeriod"/>
            </a:pPr>
            <a:r>
              <a:rPr lang="en-US" sz="3200" dirty="0"/>
              <a:t>Vice Chancellor for the permission to conduct the workshop</a:t>
            </a:r>
          </a:p>
          <a:p>
            <a:pPr marL="342900" indent="-342900">
              <a:buAutoNum type="arabicPeriod"/>
            </a:pPr>
            <a:r>
              <a:rPr lang="en-US" sz="3200" dirty="0"/>
              <a:t>Director/CQA- for all the necessary assistance and data/information to explain the slides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C610E0-8357-BB54-305A-028B062766C2}"/>
              </a:ext>
            </a:extLst>
          </p:cNvPr>
          <p:cNvSpPr txBox="1"/>
          <p:nvPr/>
        </p:nvSpPr>
        <p:spPr>
          <a:xfrm>
            <a:off x="8078511" y="5100320"/>
            <a:ext cx="3159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/>
              <a:t>Thank you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072277-6AFF-E946-AC8B-11C929475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7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671154-1120-2388-30B0-DFFF8FF3355F}"/>
              </a:ext>
            </a:extLst>
          </p:cNvPr>
          <p:cNvSpPr txBox="1"/>
          <p:nvPr/>
        </p:nvSpPr>
        <p:spPr>
          <a:xfrm>
            <a:off x="264816" y="12680"/>
            <a:ext cx="11938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/>
              <a:t>Objectives:</a:t>
            </a:r>
          </a:p>
          <a:p>
            <a:pPr marL="457200" lvl="0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Arial" panose="020B0604020202020204" pitchFamily="34" charset="0"/>
              </a:rPr>
              <a:t>To deepen understanding of the University of Jaffna’s internal quality enhancement standards and criteria.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800" dirty="0">
                <a:latin typeface="Arial" panose="020B0604020202020204" pitchFamily="34" charset="0"/>
              </a:rPr>
              <a:t>   To systematically evaluate study programs and institutional processes 	using designated review instruments.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8AB6B0-BE43-03C6-E6EE-97F77AECE457}"/>
              </a:ext>
            </a:extLst>
          </p:cNvPr>
          <p:cNvSpPr txBox="1"/>
          <p:nvPr/>
        </p:nvSpPr>
        <p:spPr>
          <a:xfrm>
            <a:off x="264816" y="2859614"/>
            <a:ext cx="119380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ILOs: </a:t>
            </a:r>
          </a:p>
          <a:p>
            <a:r>
              <a:rPr lang="en-US" sz="2800" i="1" dirty="0"/>
              <a:t>At the end of this work-shop you will be able to 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explain the core components, and structure of the University of Jaffna's internal quality enhancement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identify the specific roles and responsibilities of the Internal Quality Assurance Unit (IQAU) and Faculty Quality Assurance Cells (FQAC).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differentiate between the criteria, standards, and benchmarks used for Program Review versus Institutional Review.</a:t>
            </a:r>
            <a:endParaRPr lang="en-US" sz="36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B922176F-ED5C-74C1-EFC4-1717F3024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3A1AF-BA10-608C-6237-9620C394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4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C14FDF-C287-E059-B225-3C95557B3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99109A-144B-DB14-F584-E2AE82843363}"/>
              </a:ext>
            </a:extLst>
          </p:cNvPr>
          <p:cNvSpPr txBox="1"/>
          <p:nvPr/>
        </p:nvSpPr>
        <p:spPr>
          <a:xfrm>
            <a:off x="10156723" y="0"/>
            <a:ext cx="2163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Internal Review – Prof GM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16CEF5-C3AF-FA12-D0B3-790EEB09FA31}"/>
              </a:ext>
            </a:extLst>
          </p:cNvPr>
          <p:cNvSpPr txBox="1"/>
          <p:nvPr/>
        </p:nvSpPr>
        <p:spPr>
          <a:xfrm>
            <a:off x="177308" y="-117660"/>
            <a:ext cx="8829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/>
              <a:t>Why Review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3FBDCC-C830-DE02-A679-334EB4C35DB4}"/>
              </a:ext>
            </a:extLst>
          </p:cNvPr>
          <p:cNvSpPr txBox="1"/>
          <p:nvPr/>
        </p:nvSpPr>
        <p:spPr>
          <a:xfrm>
            <a:off x="177308" y="1227574"/>
            <a:ext cx="120146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1.Ensuring National and International Credibility</a:t>
            </a:r>
          </a:p>
          <a:p>
            <a:r>
              <a:rPr lang="en-US" dirty="0"/>
              <a:t>	Reviews verify that institutions are aligned with the </a:t>
            </a:r>
            <a:r>
              <a:rPr lang="en-US" b="1" dirty="0"/>
              <a:t>Sri Lanka Qualifications Framework (SLQF)</a:t>
            </a:r>
            <a:r>
              <a:rPr lang="en-US" dirty="0"/>
              <a:t> and established 	</a:t>
            </a:r>
            <a:r>
              <a:rPr lang="en-US" b="1" dirty="0"/>
              <a:t>Subject Benchmark Statements</a:t>
            </a:r>
            <a:r>
              <a:rPr lang="en-US" dirty="0"/>
              <a:t>. </a:t>
            </a: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0DDD6E-73ED-296A-F9A9-49DD060317CB}"/>
              </a:ext>
            </a:extLst>
          </p:cNvPr>
          <p:cNvSpPr txBox="1"/>
          <p:nvPr/>
        </p:nvSpPr>
        <p:spPr>
          <a:xfrm>
            <a:off x="177308" y="2427903"/>
            <a:ext cx="112649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2. Moving from "Teacher-Centric" to "Student-Centered" 	Learning</a:t>
            </a:r>
          </a:p>
          <a:p>
            <a:r>
              <a:rPr lang="en-US" dirty="0"/>
              <a:t>	Modern QA review system heavily evaluates how well a university has transitioned to </a:t>
            </a:r>
            <a:r>
              <a:rPr lang="en-US" b="1" dirty="0"/>
              <a:t>Outcome-Based 	Education (OBE)</a:t>
            </a:r>
            <a:r>
              <a:rPr lang="en-US" dirty="0"/>
              <a:t> and </a:t>
            </a:r>
            <a:r>
              <a:rPr lang="en-US" b="1" dirty="0"/>
              <a:t>Student-Centered Learning (SCL)</a:t>
            </a:r>
            <a:endParaRPr lang="en-US" sz="6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AE2FE7-6A3E-4B32-BCA9-502339CC08E2}"/>
              </a:ext>
            </a:extLst>
          </p:cNvPr>
          <p:cNvSpPr txBox="1"/>
          <p:nvPr/>
        </p:nvSpPr>
        <p:spPr>
          <a:xfrm>
            <a:off x="177308" y="4182229"/>
            <a:ext cx="112649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3. Fostering Public Accountability and Transparency</a:t>
            </a:r>
            <a:endParaRPr lang="en-US" sz="11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D51D0A-4D91-27EF-7A8A-243C104395A0}"/>
              </a:ext>
            </a:extLst>
          </p:cNvPr>
          <p:cNvSpPr txBox="1"/>
          <p:nvPr/>
        </p:nvSpPr>
        <p:spPr>
          <a:xfrm>
            <a:off x="177308" y="5028615"/>
            <a:ext cx="112649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4. Cultivating a Continuous "QA Culture"</a:t>
            </a:r>
            <a:endParaRPr lang="en-US" sz="34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E6B539-87AA-372A-6573-DF0802DC3A3D}"/>
              </a:ext>
            </a:extLst>
          </p:cNvPr>
          <p:cNvSpPr txBox="1"/>
          <p:nvPr/>
        </p:nvSpPr>
        <p:spPr>
          <a:xfrm>
            <a:off x="177308" y="5736501"/>
            <a:ext cx="112649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5. Identifying Gaps for Resource Allocation</a:t>
            </a:r>
            <a:endParaRPr lang="en-US" sz="1028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56DB2AA-150F-5FBF-291D-5DB61382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9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FAFE60-0286-14FC-5892-E03DEC15527A}"/>
              </a:ext>
            </a:extLst>
          </p:cNvPr>
          <p:cNvSpPr txBox="1"/>
          <p:nvPr/>
        </p:nvSpPr>
        <p:spPr>
          <a:xfrm>
            <a:off x="467360" y="1158240"/>
            <a:ext cx="1124712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PR – Program Review</a:t>
            </a:r>
          </a:p>
          <a:p>
            <a:r>
              <a:rPr lang="en-US" sz="4400" dirty="0"/>
              <a:t>IR – Institutional Review</a:t>
            </a:r>
          </a:p>
          <a:p>
            <a:r>
              <a:rPr lang="en-US" sz="4400" b="1" dirty="0">
                <a:solidFill>
                  <a:srgbClr val="C00000"/>
                </a:solidFill>
              </a:rPr>
              <a:t>IPR – Internal Program Review</a:t>
            </a:r>
          </a:p>
          <a:p>
            <a:r>
              <a:rPr lang="en-US" sz="4400" b="1" dirty="0">
                <a:solidFill>
                  <a:srgbClr val="C00000"/>
                </a:solidFill>
              </a:rPr>
              <a:t>IIR – Internal Institutional Review</a:t>
            </a:r>
          </a:p>
          <a:p>
            <a:r>
              <a:rPr lang="en-US" sz="4400" dirty="0"/>
              <a:t>SER – Self Evaluation Report</a:t>
            </a:r>
          </a:p>
          <a:p>
            <a:r>
              <a:rPr lang="en-US" sz="4400" dirty="0"/>
              <a:t>CQA – Centre for Quality Assurance</a:t>
            </a:r>
          </a:p>
          <a:p>
            <a:r>
              <a:rPr lang="en-US" sz="4400" dirty="0"/>
              <a:t>IQACs – Internal Quality Assurance Cells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8A3810-F944-12EE-8D7C-2FDE3360E0B5}"/>
              </a:ext>
            </a:extLst>
          </p:cNvPr>
          <p:cNvSpPr txBox="1"/>
          <p:nvPr/>
        </p:nvSpPr>
        <p:spPr>
          <a:xfrm>
            <a:off x="121920" y="233680"/>
            <a:ext cx="756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Abbreviations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FA5D2-F742-F443-26C1-D5D7181F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676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496B402-F905-4459-F1E7-C985888CA961}"/>
              </a:ext>
            </a:extLst>
          </p:cNvPr>
          <p:cNvSpPr txBox="1"/>
          <p:nvPr/>
        </p:nvSpPr>
        <p:spPr>
          <a:xfrm>
            <a:off x="233680" y="-104725"/>
            <a:ext cx="1195832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 err="1"/>
              <a:t>i</a:t>
            </a:r>
            <a:r>
              <a:rPr lang="en-US" sz="4000" b="1" dirty="0"/>
              <a:t>. The steps involve in conducting IPR-SER preparation at faculty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70EE6B-679E-E27D-55B4-AE2F8AE3C580}"/>
              </a:ext>
            </a:extLst>
          </p:cNvPr>
          <p:cNvSpPr txBox="1"/>
          <p:nvPr/>
        </p:nvSpPr>
        <p:spPr>
          <a:xfrm>
            <a:off x="233680" y="1218714"/>
            <a:ext cx="1195832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8163" indent="-538163">
              <a:buAutoNum type="alphaLcParenR"/>
            </a:pPr>
            <a:r>
              <a:rPr lang="en-US" sz="3600" dirty="0"/>
              <a:t>Conducting workshop by CQA/IQAC- preparation of IPR-SER</a:t>
            </a:r>
          </a:p>
          <a:p>
            <a:pPr marL="538163" indent="-538163">
              <a:buFontTx/>
              <a:buAutoNum type="alphaLcParenR"/>
            </a:pPr>
            <a:r>
              <a:rPr lang="en-US" sz="3600" dirty="0"/>
              <a:t>Template for easy preparation of IPR-SER</a:t>
            </a:r>
          </a:p>
          <a:p>
            <a:pPr marL="538163" indent="-538163">
              <a:buFontTx/>
              <a:buAutoNum type="alphaLcParenR"/>
            </a:pPr>
            <a:r>
              <a:rPr lang="en-US" sz="3600" dirty="0"/>
              <a:t>IPE-SER Compilation Committee</a:t>
            </a:r>
          </a:p>
          <a:p>
            <a:pPr marL="538163" indent="-538163">
              <a:buFontTx/>
              <a:buAutoNum type="alphaLcParenR"/>
            </a:pPr>
            <a:r>
              <a:rPr lang="en-US" sz="3600" dirty="0"/>
              <a:t>Formation of Committees to compile 8 criteria, the standards specified and supporting evidences</a:t>
            </a:r>
          </a:p>
          <a:p>
            <a:pPr marL="538163" indent="-538163">
              <a:buFontTx/>
              <a:buAutoNum type="alphaLcParenR"/>
            </a:pPr>
            <a:r>
              <a:rPr lang="en-US" sz="3600" dirty="0"/>
              <a:t>Mechanism to monitor progress of writing IPR-SER</a:t>
            </a:r>
          </a:p>
          <a:p>
            <a:pPr marL="538163" indent="-538163">
              <a:buFontTx/>
              <a:buAutoNum type="alphaLcParenR"/>
            </a:pPr>
            <a:r>
              <a:rPr lang="en-US" sz="3200" dirty="0"/>
              <a:t>Uploading evidences in the protected website slowly</a:t>
            </a:r>
          </a:p>
          <a:p>
            <a:pPr marL="538163" indent="-538163">
              <a:buFontTx/>
              <a:buAutoNum type="alphaLcParenR"/>
            </a:pPr>
            <a:r>
              <a:rPr lang="en-US" sz="3200" dirty="0"/>
              <a:t>Submission of the IPR-SER to CQA recommended by the Faculty Board</a:t>
            </a:r>
          </a:p>
          <a:p>
            <a:pPr marL="538163" indent="-538163">
              <a:buFontTx/>
              <a:buAutoNum type="alphaLcParenR"/>
            </a:pPr>
            <a:r>
              <a:rPr lang="en-US" sz="3200" dirty="0"/>
              <a:t>Appointment of Reviewers (</a:t>
            </a:r>
          </a:p>
          <a:p>
            <a:endParaRPr lang="en-US" sz="36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A68B0EB-A449-BD5D-99E1-A1101D72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2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3BDF7-4DD4-3DE6-1F51-9A2815B0A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680F57-65E9-3952-E64F-36982C052E9E}"/>
              </a:ext>
            </a:extLst>
          </p:cNvPr>
          <p:cNvSpPr txBox="1"/>
          <p:nvPr/>
        </p:nvSpPr>
        <p:spPr>
          <a:xfrm>
            <a:off x="10156723" y="0"/>
            <a:ext cx="21630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Internal Review – Prof GM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843A42-EBF1-E202-826C-7F8CD08DB237}"/>
              </a:ext>
            </a:extLst>
          </p:cNvPr>
          <p:cNvSpPr txBox="1"/>
          <p:nvPr/>
        </p:nvSpPr>
        <p:spPr>
          <a:xfrm>
            <a:off x="0" y="2326154"/>
            <a:ext cx="11958320" cy="7694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/>
              <a:t>ii) The Review Team scoring and Review visits</a:t>
            </a:r>
          </a:p>
          <a:p>
            <a:pPr marL="742950" indent="-204788">
              <a:buFontTx/>
              <a:buAutoNum type="alphaLcParenR"/>
            </a:pPr>
            <a:r>
              <a:rPr lang="en-US" sz="3600" dirty="0"/>
              <a:t> Scheduling site visit, Availing soft version of evidences to 	Reviewers</a:t>
            </a:r>
          </a:p>
          <a:p>
            <a:pPr marL="742950" indent="-204788">
              <a:buFontTx/>
              <a:buAutoNum type="alphaLcParenR"/>
            </a:pPr>
            <a:r>
              <a:rPr lang="en-US" sz="4000" dirty="0"/>
              <a:t> Conducting Site visit – Site visit plan </a:t>
            </a:r>
          </a:p>
          <a:p>
            <a:pPr marL="742950" indent="-204788">
              <a:buFontTx/>
              <a:buAutoNum type="alphaLcParenR"/>
            </a:pPr>
            <a:r>
              <a:rPr lang="en-US" sz="4000" dirty="0"/>
              <a:t> Submission of Report</a:t>
            </a:r>
          </a:p>
          <a:p>
            <a:pPr marL="742950" indent="-204788">
              <a:buFontTx/>
              <a:buAutoNum type="alphaLcParenR"/>
            </a:pPr>
            <a:r>
              <a:rPr lang="en-US" sz="4000" dirty="0"/>
              <a:t> Report to Dean/IQAC</a:t>
            </a:r>
          </a:p>
          <a:p>
            <a:pPr marL="742950" indent="-204788">
              <a:buFontTx/>
              <a:buAutoNum type="alphaLcParenR"/>
            </a:pPr>
            <a:r>
              <a:rPr lang="en-US" sz="4000" dirty="0"/>
              <a:t> </a:t>
            </a:r>
            <a:r>
              <a:rPr lang="en-US" sz="4400" dirty="0"/>
              <a:t>Final version of the Report</a:t>
            </a:r>
            <a:endParaRPr lang="en-US" sz="4000" dirty="0"/>
          </a:p>
          <a:p>
            <a:pPr marL="742950" indent="-204788">
              <a:buFontTx/>
              <a:buAutoNum type="alphaLcParenR"/>
            </a:pPr>
            <a:endParaRPr lang="en-US" dirty="0"/>
          </a:p>
          <a:p>
            <a:pPr marL="742950" indent="-742950">
              <a:buFontTx/>
              <a:buAutoNum type="alphaLcParenR"/>
            </a:pPr>
            <a:endParaRPr lang="en-US" sz="3200" dirty="0"/>
          </a:p>
          <a:p>
            <a:pPr marL="742950" indent="-742950">
              <a:buFontTx/>
              <a:buAutoNum type="alphaLcParenR"/>
            </a:pPr>
            <a:endParaRPr lang="en-US" sz="3600" dirty="0"/>
          </a:p>
          <a:p>
            <a:pPr marL="742950" indent="-742950">
              <a:buFontTx/>
              <a:buAutoNum type="alphaLcParenR"/>
            </a:pPr>
            <a:endParaRPr lang="en-US" sz="6000" dirty="0"/>
          </a:p>
          <a:p>
            <a:pPr marL="742950" indent="-742950">
              <a:buFontTx/>
              <a:buAutoNum type="alphaLcParenR"/>
            </a:pPr>
            <a:endParaRPr lang="en-US" sz="3600" dirty="0"/>
          </a:p>
          <a:p>
            <a:pPr marL="742950" indent="-742950">
              <a:buAutoNum type="alphaLcParenR"/>
            </a:pPr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8FD471-5708-1E46-F312-2C6DA29E0501}"/>
              </a:ext>
            </a:extLst>
          </p:cNvPr>
          <p:cNvSpPr txBox="1"/>
          <p:nvPr/>
        </p:nvSpPr>
        <p:spPr>
          <a:xfrm>
            <a:off x="330200" y="153888"/>
            <a:ext cx="1166876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/>
              <a:t>i</a:t>
            </a:r>
            <a:r>
              <a:rPr lang="en-US" sz="3600" dirty="0"/>
              <a:t>. Concurrence on the review team (avoiding conflict of 	interest)</a:t>
            </a:r>
          </a:p>
          <a:p>
            <a:r>
              <a:rPr lang="en-US" sz="3600" dirty="0"/>
              <a:t>j. Approval of the Review Team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A4BB8-E3B7-64F4-2AAB-6341C2B2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09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383826-9D5F-8E64-62E8-C88606BA3C77}"/>
              </a:ext>
            </a:extLst>
          </p:cNvPr>
          <p:cNvSpPr txBox="1"/>
          <p:nvPr/>
        </p:nvSpPr>
        <p:spPr>
          <a:xfrm>
            <a:off x="213360" y="0"/>
            <a:ext cx="115824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Formation of Committees to compile 8 criteria, the standards specified and supporting evidences</a:t>
            </a:r>
          </a:p>
          <a:p>
            <a:r>
              <a:rPr lang="en-US" sz="3600" dirty="0"/>
              <a:t>• </a:t>
            </a:r>
            <a:r>
              <a:rPr lang="en-US" sz="4000" dirty="0"/>
              <a:t>8 committees comprise of all sectors of the staff 	and 	students especially Academic, Administrative 	and Non-academic staff members as well as in 	selected criteria the student representation shall 	be made available.</a:t>
            </a:r>
          </a:p>
          <a:p>
            <a:r>
              <a:rPr lang="en-US" sz="4000" dirty="0"/>
              <a:t>• Composition of each committee shall have minimum 	of two academic and two academic support staff 	members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17171-52D3-F19E-A170-7257076E9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5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C167D27-8C09-1270-9966-B386A82CC011}"/>
              </a:ext>
            </a:extLst>
          </p:cNvPr>
          <p:cNvSpPr txBox="1"/>
          <p:nvPr/>
        </p:nvSpPr>
        <p:spPr>
          <a:xfrm>
            <a:off x="182880" y="558800"/>
            <a:ext cx="12141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/>
              <a:t>Team work </a:t>
            </a:r>
            <a:r>
              <a:rPr lang="en-US" sz="5400" dirty="0"/>
              <a:t>is expected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dirty="0"/>
              <a:t> </a:t>
            </a:r>
            <a:r>
              <a:rPr lang="en-US" sz="5400" b="1" dirty="0"/>
              <a:t>Accountability</a:t>
            </a:r>
            <a:r>
              <a:rPr lang="en-US" sz="5400" dirty="0"/>
              <a:t> is justified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dirty="0"/>
              <a:t> </a:t>
            </a:r>
            <a:r>
              <a:rPr lang="en-US" sz="5400" b="1" dirty="0"/>
              <a:t>Integration</a:t>
            </a:r>
            <a:r>
              <a:rPr lang="en-US" sz="5400" dirty="0"/>
              <a:t> of </a:t>
            </a:r>
            <a:r>
              <a:rPr lang="en-US" sz="5400" dirty="0" err="1"/>
              <a:t>Academics,Administrative</a:t>
            </a:r>
            <a:r>
              <a:rPr lang="en-US" sz="5400" dirty="0"/>
              <a:t>, Academic support Staff and Students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/>
              <a:t>Gaining experience </a:t>
            </a:r>
            <a:r>
              <a:rPr lang="en-US" sz="5400" dirty="0"/>
              <a:t>on the Review process and being </a:t>
            </a:r>
            <a:r>
              <a:rPr lang="en-US" sz="5400" b="1" dirty="0"/>
              <a:t>qualified</a:t>
            </a:r>
            <a:r>
              <a:rPr lang="en-US" sz="5400" dirty="0"/>
              <a:t> for External review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DA942-C376-B716-0939-E09B282EC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7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061095-90AD-46D6-5E34-190C6235E6D7}"/>
              </a:ext>
            </a:extLst>
          </p:cNvPr>
          <p:cNvSpPr txBox="1"/>
          <p:nvPr/>
        </p:nvSpPr>
        <p:spPr>
          <a:xfrm>
            <a:off x="213360" y="-172720"/>
            <a:ext cx="4978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highlight>
                  <a:srgbClr val="FFFF00"/>
                </a:highlight>
              </a:rPr>
              <a:t>Evidences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3D0D8C-4890-2B79-0BAE-CA719B5ABD25}"/>
              </a:ext>
            </a:extLst>
          </p:cNvPr>
          <p:cNvSpPr txBox="1"/>
          <p:nvPr/>
        </p:nvSpPr>
        <p:spPr>
          <a:xfrm>
            <a:off x="304800" y="1125052"/>
            <a:ext cx="11236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C00000"/>
                </a:solidFill>
              </a:rPr>
              <a:t>Uploading of soft copies </a:t>
            </a:r>
            <a:r>
              <a:rPr lang="en-US" sz="4800" dirty="0"/>
              <a:t>of the relevant documents in an organized and systematic manner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0D3B0A-62B4-5C6B-79A3-0A17CEE88110}"/>
              </a:ext>
            </a:extLst>
          </p:cNvPr>
          <p:cNvSpPr txBox="1"/>
          <p:nvPr/>
        </p:nvSpPr>
        <p:spPr>
          <a:xfrm>
            <a:off x="213360" y="3530600"/>
            <a:ext cx="11236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C00000"/>
                </a:solidFill>
              </a:rPr>
              <a:t>Collection and Cataloguing </a:t>
            </a:r>
            <a:r>
              <a:rPr lang="en-US" sz="4800" dirty="0"/>
              <a:t>of Hard copies at the IQACs/CQA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800" b="1" dirty="0">
                <a:solidFill>
                  <a:srgbClr val="C00000"/>
                </a:solidFill>
              </a:rPr>
              <a:t>Relevant pages </a:t>
            </a:r>
            <a:r>
              <a:rPr lang="en-US" sz="4800" dirty="0"/>
              <a:t>– will be collected and compiled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78829-2406-45F1-4EF1-0B53EEFB9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C4998-7787-4141-A249-2A0DDA6DAEA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9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11473</TotalTime>
  <Words>954</Words>
  <Application>Microsoft Office PowerPoint</Application>
  <PresentationFormat>Widescreen</PresentationFormat>
  <Paragraphs>146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Prof.G. Mikunthan</dc:creator>
  <cp:lastModifiedBy>Prof.G. Mikunthan</cp:lastModifiedBy>
  <cp:revision>33</cp:revision>
  <dcterms:created xsi:type="dcterms:W3CDTF">2026-05-31T20:28:02Z</dcterms:created>
  <dcterms:modified xsi:type="dcterms:W3CDTF">2026-06-19T03:03:42Z</dcterms:modified>
</cp:coreProperties>
</file>