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63" r:id="rId2"/>
    <p:sldId id="257" r:id="rId3"/>
    <p:sldId id="258" r:id="rId4"/>
    <p:sldId id="291" r:id="rId5"/>
    <p:sldId id="260" r:id="rId6"/>
    <p:sldId id="292" r:id="rId7"/>
    <p:sldId id="290" r:id="rId8"/>
    <p:sldId id="259" r:id="rId9"/>
    <p:sldId id="265" r:id="rId10"/>
    <p:sldId id="264" r:id="rId11"/>
    <p:sldId id="261" r:id="rId12"/>
    <p:sldId id="267" r:id="rId13"/>
    <p:sldId id="262" r:id="rId14"/>
    <p:sldId id="268" r:id="rId15"/>
    <p:sldId id="289" r:id="rId16"/>
    <p:sldId id="274" r:id="rId17"/>
    <p:sldId id="269" r:id="rId18"/>
    <p:sldId id="277" r:id="rId19"/>
    <p:sldId id="278" r:id="rId20"/>
    <p:sldId id="270" r:id="rId21"/>
    <p:sldId id="275" r:id="rId22"/>
    <p:sldId id="271" r:id="rId23"/>
    <p:sldId id="287" r:id="rId24"/>
    <p:sldId id="272" r:id="rId25"/>
    <p:sldId id="273" r:id="rId26"/>
    <p:sldId id="279" r:id="rId27"/>
    <p:sldId id="288" r:id="rId28"/>
    <p:sldId id="280" r:id="rId29"/>
    <p:sldId id="28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7A997-0ACC-4DD4-BDF1-5E28A841C4B2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2FBC6-8D87-404A-B620-4432DFEC7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595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261E6-AA7D-4D88-B6B3-526E1BB510C8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2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C8F9A-C68F-43AC-A897-8E8335BDCF71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54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19EB5-CA36-4381-9479-E7CB348F9779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8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AFA5D-E304-4972-B465-567EC582D51E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510C3-2C5A-4FBB-84E9-296848DC2E79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5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B79EA-1D08-47C2-9706-E43E83847CC9}" type="datetime1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C64D-7A97-4713-A46A-8A8C237FDB1E}" type="datetime1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5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987C3-B13E-45AA-A71C-BD59FC60DF31}" type="datetime1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00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F176-2DAF-4C44-80FA-A08671ECE9CF}" type="datetime1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19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E3017-793F-43C1-B46B-FD1827B47EBC}" type="datetime1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6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B9CEA-1298-4906-981C-2DC9CCBD6C4D}" type="datetime1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9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FCF9D-1B42-40F5-9B61-CF87283652A2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AB832-C7D1-484D-8AD3-45166B47A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9528" y="175491"/>
            <a:ext cx="763847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500" b="1" dirty="0">
                <a:solidFill>
                  <a:srgbClr val="C00000"/>
                </a:solidFill>
              </a:rPr>
              <a:t>I</a:t>
            </a:r>
            <a:r>
              <a:rPr lang="en-IN" sz="11500" b="1" dirty="0"/>
              <a:t>nstitutional    </a:t>
            </a:r>
            <a:r>
              <a:rPr lang="en-IN" sz="11500" b="1" dirty="0">
                <a:solidFill>
                  <a:srgbClr val="C00000"/>
                </a:solidFill>
              </a:rPr>
              <a:t>R</a:t>
            </a:r>
            <a:r>
              <a:rPr lang="en-IN" sz="11500" b="1" dirty="0"/>
              <a:t>eview</a:t>
            </a:r>
            <a:endParaRPr lang="en-US" sz="115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195012" y="5220571"/>
            <a:ext cx="48860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/>
              <a:t>Prof G Mikunthan</a:t>
            </a:r>
            <a:br>
              <a:rPr lang="en-IN" dirty="0"/>
            </a:br>
            <a:r>
              <a:rPr lang="en-IN" dirty="0"/>
              <a:t>19.06.2026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696855" y="1637429"/>
            <a:ext cx="491374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/>
              <a:t>University</a:t>
            </a:r>
            <a:r>
              <a:rPr lang="en-IN" sz="3200" b="1" dirty="0"/>
              <a:t> </a:t>
            </a:r>
            <a:r>
              <a:rPr lang="en-IN" sz="4000" b="1" dirty="0"/>
              <a:t>of Jaffna</a:t>
            </a:r>
            <a:endParaRPr lang="en-US" sz="4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A3FA1B-070D-00EC-FBA2-91BF6B8B2CEC}"/>
              </a:ext>
            </a:extLst>
          </p:cNvPr>
          <p:cNvSpPr txBox="1"/>
          <p:nvPr/>
        </p:nvSpPr>
        <p:spPr>
          <a:xfrm>
            <a:off x="8610599" y="15135"/>
            <a:ext cx="3581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3 - Internal Reviews/GM/19.06.2026</a:t>
            </a:r>
          </a:p>
        </p:txBody>
      </p:sp>
    </p:spTree>
    <p:extLst>
      <p:ext uri="{BB962C8B-B14F-4D97-AF65-F5344CB8AC3E}">
        <p14:creationId xmlns:p14="http://schemas.microsoft.com/office/powerpoint/2010/main" val="3709634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12872" y="397163"/>
            <a:ext cx="50522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/>
              <a:t>Review</a:t>
            </a:r>
            <a:r>
              <a:rPr lang="en-IN" sz="3600" dirty="0"/>
              <a:t> : </a:t>
            </a:r>
          </a:p>
          <a:p>
            <a:r>
              <a:rPr lang="en-IN" sz="3600" dirty="0"/>
              <a:t>External and Internal – Will be explained further at the workshop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083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11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1673" y="0"/>
            <a:ext cx="8617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/>
              <a:t>Criteria 10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632888"/>
              </p:ext>
            </p:extLst>
          </p:nvPr>
        </p:nvGraphicFramePr>
        <p:xfrm>
          <a:off x="221673" y="686435"/>
          <a:ext cx="9642763" cy="603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2691">
                  <a:extLst>
                    <a:ext uri="{9D8B030D-6E8A-4147-A177-3AD203B41FA5}">
                      <a16:colId xmlns:a16="http://schemas.microsoft.com/office/drawing/2014/main" val="1817029718"/>
                    </a:ext>
                  </a:extLst>
                </a:gridCol>
                <a:gridCol w="7740072">
                  <a:extLst>
                    <a:ext uri="{9D8B030D-6E8A-4147-A177-3AD203B41FA5}">
                      <a16:colId xmlns:a16="http://schemas.microsoft.com/office/drawing/2014/main" val="4254806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</a:t>
                      </a:r>
                      <a:r>
                        <a:rPr lang="en-IN" sz="2800" baseline="0" dirty="0"/>
                        <a:t> 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Governance and Management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481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Strength</a:t>
                      </a:r>
                      <a:r>
                        <a:rPr lang="en-IN" sz="2800" baseline="0" dirty="0"/>
                        <a:t> and Quality of Staff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43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Curriculum Design and Program Development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618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Teaching</a:t>
                      </a:r>
                      <a:r>
                        <a:rPr lang="en-IN" sz="2800" baseline="0" dirty="0"/>
                        <a:t> - Learning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538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Learning Resources,</a:t>
                      </a:r>
                      <a:r>
                        <a:rPr lang="en-IN" sz="2800" baseline="0" dirty="0"/>
                        <a:t> Student Support and Progression 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334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</a:t>
                      </a:r>
                      <a:r>
                        <a:rPr lang="en-IN" sz="2800" baseline="0" dirty="0"/>
                        <a:t> 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Student Assessments and Awards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1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Postgraduate Studies, Research,</a:t>
                      </a:r>
                      <a:r>
                        <a:rPr lang="en-IN" sz="2800" baseline="0" dirty="0"/>
                        <a:t> Innovation and Commercialization 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310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Distance Education 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629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Community</a:t>
                      </a:r>
                      <a:r>
                        <a:rPr lang="en-IN" sz="2800" baseline="0" dirty="0"/>
                        <a:t> Engagement, Consultancy and outreach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164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10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Quality Assurance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069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3653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12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1673" y="0"/>
            <a:ext cx="86175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/>
              <a:t>Criteria 10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889963"/>
              </p:ext>
            </p:extLst>
          </p:nvPr>
        </p:nvGraphicFramePr>
        <p:xfrm>
          <a:off x="221673" y="686435"/>
          <a:ext cx="11702472" cy="560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1163">
                  <a:extLst>
                    <a:ext uri="{9D8B030D-6E8A-4147-A177-3AD203B41FA5}">
                      <a16:colId xmlns:a16="http://schemas.microsoft.com/office/drawing/2014/main" val="1817029718"/>
                    </a:ext>
                  </a:extLst>
                </a:gridCol>
                <a:gridCol w="8092565">
                  <a:extLst>
                    <a:ext uri="{9D8B030D-6E8A-4147-A177-3AD203B41FA5}">
                      <a16:colId xmlns:a16="http://schemas.microsoft.com/office/drawing/2014/main" val="4254806378"/>
                    </a:ext>
                  </a:extLst>
                </a:gridCol>
                <a:gridCol w="1688744">
                  <a:extLst>
                    <a:ext uri="{9D8B030D-6E8A-4147-A177-3AD203B41FA5}">
                      <a16:colId xmlns:a16="http://schemas.microsoft.com/office/drawing/2014/main" val="24454248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</a:t>
                      </a:r>
                      <a:r>
                        <a:rPr lang="en-IN" sz="2800" baseline="0" dirty="0"/>
                        <a:t> 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Governance and Management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20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481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Strength</a:t>
                      </a:r>
                      <a:r>
                        <a:rPr lang="en-IN" sz="2800" baseline="0" dirty="0"/>
                        <a:t> and Quality of Staff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10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43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Curriculum Design and Program Development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12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618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Teaching</a:t>
                      </a:r>
                      <a:r>
                        <a:rPr lang="en-IN" sz="2800" baseline="0" dirty="0"/>
                        <a:t> - Learning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09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538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Learning Resources,</a:t>
                      </a:r>
                      <a:r>
                        <a:rPr lang="en-IN" sz="2800" baseline="0" dirty="0"/>
                        <a:t> Student Support and Progression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12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334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</a:t>
                      </a:r>
                      <a:r>
                        <a:rPr lang="en-IN" sz="2800" baseline="0" dirty="0"/>
                        <a:t> 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Student Assessments and Awards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08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0161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Postgraduate Studies, Research,</a:t>
                      </a:r>
                      <a:r>
                        <a:rPr lang="en-IN" sz="2800" baseline="0" dirty="0"/>
                        <a:t> Innovation and Commercialization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12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310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Distance Education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10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9629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Community</a:t>
                      </a:r>
                      <a:r>
                        <a:rPr lang="en-IN" sz="2800" baseline="0" dirty="0"/>
                        <a:t> Engagement, Consultancy and outreach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06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164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Criterion 10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Quality Assurance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800" b="1" dirty="0"/>
                        <a:t>08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40692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513455" y="0"/>
            <a:ext cx="25399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b="1" dirty="0"/>
              <a:t>Standards</a:t>
            </a:r>
            <a:endParaRPr lang="en-US" sz="4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610600" y="6246524"/>
            <a:ext cx="2872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3600" b="1" dirty="0"/>
              <a:t>107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441274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13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705599" y="387927"/>
            <a:ext cx="50522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/>
              <a:t>Criteria + Standards</a:t>
            </a:r>
            <a:r>
              <a:rPr lang="en-IN" sz="3600" dirty="0"/>
              <a:t>: </a:t>
            </a:r>
          </a:p>
          <a:p>
            <a:r>
              <a:rPr lang="en-IN" sz="3600" dirty="0"/>
              <a:t>Will be explained further at the workshop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70662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14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77091" y="73891"/>
            <a:ext cx="46551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b="1" dirty="0"/>
              <a:t>Review Score</a:t>
            </a:r>
            <a:endParaRPr lang="en-US" sz="6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0645"/>
              </p:ext>
            </p:extLst>
          </p:nvPr>
        </p:nvGraphicFramePr>
        <p:xfrm>
          <a:off x="482601" y="1089554"/>
          <a:ext cx="11127508" cy="49682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69108">
                  <a:extLst>
                    <a:ext uri="{9D8B030D-6E8A-4147-A177-3AD203B41FA5}">
                      <a16:colId xmlns:a16="http://schemas.microsoft.com/office/drawing/2014/main" val="3636478272"/>
                    </a:ext>
                  </a:extLst>
                </a:gridCol>
                <a:gridCol w="1884218">
                  <a:extLst>
                    <a:ext uri="{9D8B030D-6E8A-4147-A177-3AD203B41FA5}">
                      <a16:colId xmlns:a16="http://schemas.microsoft.com/office/drawing/2014/main" val="2075173564"/>
                    </a:ext>
                  </a:extLst>
                </a:gridCol>
                <a:gridCol w="8174182">
                  <a:extLst>
                    <a:ext uri="{9D8B030D-6E8A-4147-A177-3AD203B41FA5}">
                      <a16:colId xmlns:a16="http://schemas.microsoft.com/office/drawing/2014/main" val="19921603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2800" dirty="0"/>
                        <a:t>Score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Descriptor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Explanation</a:t>
                      </a:r>
                      <a:r>
                        <a:rPr lang="en-IN" sz="2800" baseline="0" dirty="0"/>
                        <a:t> of the Descriptor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400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3600" b="1" dirty="0"/>
                        <a:t>3</a:t>
                      </a:r>
                      <a:endParaRPr 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>
                          <a:solidFill>
                            <a:srgbClr val="C00000"/>
                          </a:solidFill>
                        </a:rPr>
                        <a:t>Good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No</a:t>
                      </a:r>
                      <a:r>
                        <a:rPr lang="en-IN" sz="2800" b="1" baseline="0" dirty="0"/>
                        <a:t> issues</a:t>
                      </a:r>
                      <a:r>
                        <a:rPr lang="en-IN" sz="2800" baseline="0" dirty="0"/>
                        <a:t>/ Concerns about the Strengths and quality of the </a:t>
                      </a:r>
                      <a:r>
                        <a:rPr lang="en-IN" sz="2800" b="1" baseline="0" dirty="0">
                          <a:solidFill>
                            <a:srgbClr val="0070C0"/>
                          </a:solidFill>
                        </a:rPr>
                        <a:t>evidence</a:t>
                      </a:r>
                      <a:r>
                        <a:rPr lang="en-IN" sz="2800" baseline="0" dirty="0"/>
                        <a:t> provided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5649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3600" b="1" dirty="0"/>
                        <a:t>2</a:t>
                      </a:r>
                      <a:endParaRPr 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>
                          <a:solidFill>
                            <a:srgbClr val="C00000"/>
                          </a:solidFill>
                        </a:rPr>
                        <a:t>Adequate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Few issues </a:t>
                      </a:r>
                      <a:r>
                        <a:rPr lang="en-IN" sz="2800" dirty="0"/>
                        <a:t>/Concerns about the Strengths and quality</a:t>
                      </a:r>
                      <a:r>
                        <a:rPr lang="en-IN" sz="2800" baseline="0" dirty="0"/>
                        <a:t> of the </a:t>
                      </a:r>
                      <a:r>
                        <a:rPr lang="en-IN" sz="2800" b="1" baseline="0" dirty="0">
                          <a:solidFill>
                            <a:srgbClr val="0070C0"/>
                          </a:solidFill>
                        </a:rPr>
                        <a:t>evidence</a:t>
                      </a:r>
                      <a:r>
                        <a:rPr lang="en-IN" sz="2800" baseline="0" dirty="0"/>
                        <a:t> provided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784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3600" b="1" dirty="0"/>
                        <a:t>1</a:t>
                      </a:r>
                      <a:endParaRPr 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>
                          <a:solidFill>
                            <a:srgbClr val="C00000"/>
                          </a:solidFill>
                        </a:rPr>
                        <a:t>Barely Adequate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Major issues </a:t>
                      </a:r>
                      <a:r>
                        <a:rPr lang="en-IN" sz="2800" dirty="0"/>
                        <a:t>/Concerns about the Strengths and quality</a:t>
                      </a:r>
                      <a:r>
                        <a:rPr lang="en-IN" sz="2800" baseline="0" dirty="0"/>
                        <a:t> of the </a:t>
                      </a:r>
                      <a:r>
                        <a:rPr lang="en-IN" sz="2800" b="1" baseline="0" dirty="0">
                          <a:solidFill>
                            <a:srgbClr val="0070C0"/>
                          </a:solidFill>
                        </a:rPr>
                        <a:t>evidence </a:t>
                      </a:r>
                      <a:r>
                        <a:rPr lang="en-IN" sz="2800" baseline="0" dirty="0"/>
                        <a:t>provided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430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3600" b="1" dirty="0"/>
                        <a:t>0</a:t>
                      </a:r>
                      <a:endParaRPr lang="en-U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>
                          <a:solidFill>
                            <a:srgbClr val="C00000"/>
                          </a:solidFill>
                        </a:rPr>
                        <a:t>Inadequate</a:t>
                      </a:r>
                      <a:endParaRPr lang="en-US" sz="2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dirty="0"/>
                        <a:t>No relevant </a:t>
                      </a:r>
                      <a:r>
                        <a:rPr lang="en-IN" sz="2800" b="1" dirty="0">
                          <a:solidFill>
                            <a:srgbClr val="0070C0"/>
                          </a:solidFill>
                        </a:rPr>
                        <a:t>evidence</a:t>
                      </a:r>
                      <a:r>
                        <a:rPr lang="en-IN" sz="280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IN" sz="2800" dirty="0"/>
                        <a:t>provided</a:t>
                      </a:r>
                      <a:r>
                        <a:rPr lang="en-IN" sz="2800" baseline="0" dirty="0"/>
                        <a:t> during the review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234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4709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8547" y="0"/>
            <a:ext cx="10557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b="1" dirty="0"/>
              <a:t>Evidences [Appropriate]?</a:t>
            </a:r>
            <a:endParaRPr lang="en-US" sz="7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1745" y="1644073"/>
            <a:ext cx="11351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4800" b="1" dirty="0"/>
              <a:t>Degree of internalization of best practice</a:t>
            </a:r>
            <a:endParaRPr lang="en-US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1745" y="3039024"/>
            <a:ext cx="11351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4800" b="1" dirty="0"/>
              <a:t>Level of compliance with the standards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65713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8547" y="0"/>
            <a:ext cx="6179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b="1" dirty="0"/>
              <a:t>Evidences ?</a:t>
            </a:r>
            <a:endParaRPr lang="en-US" sz="7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25763" y="2816408"/>
            <a:ext cx="9245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IN" sz="6600" b="1" dirty="0"/>
              <a:t>5 years period</a:t>
            </a:r>
          </a:p>
          <a:p>
            <a:r>
              <a:rPr lang="en-IN" sz="6600" b="1" dirty="0"/>
              <a:t>    </a:t>
            </a:r>
            <a:r>
              <a:rPr lang="en-IN" sz="4800" b="1" dirty="0"/>
              <a:t>[ </a:t>
            </a:r>
            <a:r>
              <a:rPr lang="en-IN" sz="4800" b="1" dirty="0" err="1"/>
              <a:t>e.g</a:t>
            </a:r>
            <a:r>
              <a:rPr lang="en-IN" sz="4800" b="1" dirty="0"/>
              <a:t> 3 years of period]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6073" y="1200329"/>
            <a:ext cx="8331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600" b="1" dirty="0">
                <a:solidFill>
                  <a:srgbClr val="C00000"/>
                </a:solidFill>
              </a:rPr>
              <a:t>Review Cycle – 5 years</a:t>
            </a:r>
            <a:endParaRPr lang="en-US" sz="66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5763" y="5156021"/>
            <a:ext cx="532068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IN" sz="7200" b="1" dirty="0"/>
              <a:t>2020 - 2025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97278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17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38547" y="0"/>
            <a:ext cx="6179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b="1" dirty="0"/>
              <a:t>Evidences ?</a:t>
            </a:r>
            <a:endParaRPr lang="en-US" sz="7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967345" y="1737166"/>
            <a:ext cx="9938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dirty="0"/>
              <a:t>Hard Copies </a:t>
            </a:r>
            <a:endParaRPr lang="en-US" sz="7200" dirty="0"/>
          </a:p>
        </p:txBody>
      </p:sp>
      <p:sp>
        <p:nvSpPr>
          <p:cNvPr id="6" name="TextBox 5"/>
          <p:cNvSpPr txBox="1"/>
          <p:nvPr/>
        </p:nvSpPr>
        <p:spPr>
          <a:xfrm>
            <a:off x="1967345" y="3270737"/>
            <a:ext cx="9938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dirty="0"/>
              <a:t>e- based</a:t>
            </a:r>
            <a:endParaRPr lang="en-US" sz="7200" dirty="0"/>
          </a:p>
        </p:txBody>
      </p:sp>
      <p:sp>
        <p:nvSpPr>
          <p:cNvPr id="7" name="Right Arrow 6"/>
          <p:cNvSpPr/>
          <p:nvPr/>
        </p:nvSpPr>
        <p:spPr>
          <a:xfrm>
            <a:off x="868218" y="2083330"/>
            <a:ext cx="655782" cy="6506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868218" y="3616965"/>
            <a:ext cx="655782" cy="6506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67344" y="4859710"/>
            <a:ext cx="702887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6600" dirty="0"/>
              <a:t>Physical – Site Visit</a:t>
            </a:r>
            <a:endParaRPr lang="en-US" sz="6600" dirty="0"/>
          </a:p>
        </p:txBody>
      </p:sp>
      <p:sp>
        <p:nvSpPr>
          <p:cNvPr id="10" name="Right Arrow 9"/>
          <p:cNvSpPr/>
          <p:nvPr/>
        </p:nvSpPr>
        <p:spPr>
          <a:xfrm>
            <a:off x="868218" y="5088391"/>
            <a:ext cx="655782" cy="6506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022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38547" y="0"/>
            <a:ext cx="6179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b="1" dirty="0"/>
              <a:t>Evidences ?</a:t>
            </a:r>
            <a:endParaRPr lang="en-US" sz="7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40145" y="1218403"/>
            <a:ext cx="116193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b="1" dirty="0">
                <a:solidFill>
                  <a:srgbClr val="C00000"/>
                </a:solidFill>
              </a:rPr>
              <a:t>Who is responsible </a:t>
            </a:r>
            <a:r>
              <a:rPr lang="en-IN" sz="6000" dirty="0"/>
              <a:t>?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3943923" y="3079731"/>
            <a:ext cx="66963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8800" dirty="0"/>
              <a:t>ALL</a:t>
            </a:r>
            <a:endParaRPr lang="en-US" sz="8800" dirty="0"/>
          </a:p>
        </p:txBody>
      </p:sp>
      <p:sp>
        <p:nvSpPr>
          <p:cNvPr id="12" name="TextBox 11"/>
          <p:cNvSpPr txBox="1"/>
          <p:nvPr/>
        </p:nvSpPr>
        <p:spPr>
          <a:xfrm>
            <a:off x="3943923" y="5440617"/>
            <a:ext cx="71858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600" b="1" dirty="0"/>
              <a:t>Accountability !</a:t>
            </a:r>
            <a:endParaRPr lang="en-US" sz="6600" b="1" dirty="0"/>
          </a:p>
        </p:txBody>
      </p:sp>
      <p:sp>
        <p:nvSpPr>
          <p:cNvPr id="13" name="Down Arrow 12"/>
          <p:cNvSpPr/>
          <p:nvPr/>
        </p:nvSpPr>
        <p:spPr>
          <a:xfrm>
            <a:off x="6567051" y="2176355"/>
            <a:ext cx="1450109" cy="10806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6516248" y="4375967"/>
            <a:ext cx="1450109" cy="10806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246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19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38547" y="0"/>
            <a:ext cx="73429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b="1" dirty="0">
                <a:solidFill>
                  <a:srgbClr val="0070C0"/>
                </a:solidFill>
              </a:rPr>
              <a:t>Keeping Quality ?</a:t>
            </a:r>
            <a:endParaRPr lang="en-US" sz="72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0145" y="1218403"/>
            <a:ext cx="116193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b="1" dirty="0">
                <a:solidFill>
                  <a:srgbClr val="C00000"/>
                </a:solidFill>
              </a:rPr>
              <a:t>Who is responsible </a:t>
            </a:r>
            <a:r>
              <a:rPr lang="en-IN" sz="6000" dirty="0"/>
              <a:t>?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3943923" y="3079731"/>
            <a:ext cx="66963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8800" dirty="0"/>
              <a:t>ALL</a:t>
            </a:r>
            <a:endParaRPr lang="en-US" sz="8800" dirty="0"/>
          </a:p>
        </p:txBody>
      </p:sp>
      <p:sp>
        <p:nvSpPr>
          <p:cNvPr id="12" name="TextBox 11"/>
          <p:cNvSpPr txBox="1"/>
          <p:nvPr/>
        </p:nvSpPr>
        <p:spPr>
          <a:xfrm>
            <a:off x="3943923" y="5440617"/>
            <a:ext cx="71858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600" b="1" dirty="0"/>
              <a:t>Accountability !</a:t>
            </a:r>
            <a:endParaRPr lang="en-US" sz="6600" b="1" dirty="0"/>
          </a:p>
        </p:txBody>
      </p:sp>
      <p:sp>
        <p:nvSpPr>
          <p:cNvPr id="13" name="Down Arrow 12"/>
          <p:cNvSpPr/>
          <p:nvPr/>
        </p:nvSpPr>
        <p:spPr>
          <a:xfrm>
            <a:off x="6567051" y="2176355"/>
            <a:ext cx="1450109" cy="10806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6516248" y="4375967"/>
            <a:ext cx="1450109" cy="10806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02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18508" y="210618"/>
            <a:ext cx="109081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5400" b="1" dirty="0"/>
              <a:t>Why QA ?</a:t>
            </a:r>
          </a:p>
          <a:p>
            <a:endParaRPr lang="en-US" sz="5400" b="1" dirty="0"/>
          </a:p>
        </p:txBody>
      </p:sp>
      <p:sp>
        <p:nvSpPr>
          <p:cNvPr id="4" name="Rectangle 3"/>
          <p:cNvSpPr/>
          <p:nvPr/>
        </p:nvSpPr>
        <p:spPr>
          <a:xfrm>
            <a:off x="418508" y="949281"/>
            <a:ext cx="114213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6000" b="1" dirty="0">
                <a:solidFill>
                  <a:schemeClr val="accent5">
                    <a:lumMod val="75000"/>
                  </a:schemeClr>
                </a:solidFill>
              </a:rPr>
              <a:t>Paradigm Shift</a:t>
            </a:r>
            <a:r>
              <a:rPr lang="en-IN" sz="6000" b="1" dirty="0"/>
              <a:t> in Higher Education </a:t>
            </a:r>
          </a:p>
        </p:txBody>
      </p:sp>
      <p:sp>
        <p:nvSpPr>
          <p:cNvPr id="5" name="Down Arrow 4"/>
          <p:cNvSpPr/>
          <p:nvPr/>
        </p:nvSpPr>
        <p:spPr>
          <a:xfrm>
            <a:off x="1625600" y="1949873"/>
            <a:ext cx="1524000" cy="11627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8508" y="2936303"/>
            <a:ext cx="1170247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7200" b="1" dirty="0"/>
              <a:t>To cope up with </a:t>
            </a:r>
            <a:r>
              <a:rPr lang="en-IN" sz="5400" b="1" dirty="0"/>
              <a:t>Present/Future Trends in Development</a:t>
            </a:r>
            <a:endParaRPr lang="en-IN" sz="6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7200" b="1" dirty="0"/>
              <a:t>Local/Global Job Market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230022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8547" y="0"/>
            <a:ext cx="6179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b="1" dirty="0"/>
              <a:t>Evidences ?</a:t>
            </a:r>
            <a:endParaRPr lang="en-US" sz="7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3091" y="1089891"/>
            <a:ext cx="92456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IN" sz="5400" b="1" dirty="0"/>
              <a:t>Direct – 1 evidence </a:t>
            </a:r>
          </a:p>
          <a:p>
            <a:r>
              <a:rPr lang="en-IN" sz="4000" dirty="0"/>
              <a:t>		e.g. </a:t>
            </a:r>
            <a:r>
              <a:rPr lang="en-IN" sz="4000" b="1" dirty="0"/>
              <a:t>Annual Report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3091" y="2628774"/>
            <a:ext cx="924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IN" sz="5400" b="1" dirty="0"/>
              <a:t>Direct – more than 1</a:t>
            </a:r>
          </a:p>
          <a:p>
            <a:r>
              <a:rPr lang="en-IN" sz="5400" b="1" dirty="0"/>
              <a:t> 		</a:t>
            </a:r>
            <a:r>
              <a:rPr lang="en-IN" sz="4400" dirty="0"/>
              <a:t>e.g. </a:t>
            </a:r>
            <a:r>
              <a:rPr lang="en-IN" sz="4800" b="1" dirty="0"/>
              <a:t>Faculty Minutes</a:t>
            </a:r>
            <a:endParaRPr lang="en-US" sz="7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93091" y="4359663"/>
            <a:ext cx="10206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IN" sz="5400" b="1" dirty="0"/>
              <a:t>Direct – many - cyclic</a:t>
            </a:r>
          </a:p>
          <a:p>
            <a:r>
              <a:rPr lang="en-IN" sz="5400" b="1" dirty="0"/>
              <a:t> 		</a:t>
            </a:r>
            <a:r>
              <a:rPr lang="en-IN" sz="4400" dirty="0"/>
              <a:t>e.g. </a:t>
            </a:r>
            <a:r>
              <a:rPr lang="en-IN" sz="4800" b="1" dirty="0"/>
              <a:t>Curriculum Development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75278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8547" y="0"/>
            <a:ext cx="6179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b="1" dirty="0"/>
              <a:t>Evidences ?</a:t>
            </a:r>
            <a:endParaRPr lang="en-US" sz="7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92727" y="896027"/>
            <a:ext cx="11129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IN" sz="4400" dirty="0"/>
              <a:t>e.g. </a:t>
            </a:r>
            <a:r>
              <a:rPr lang="en-IN" sz="4800" b="1" dirty="0"/>
              <a:t>Curriculum Development - Process</a:t>
            </a:r>
            <a:endParaRPr lang="en-US" sz="7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380835" y="1825113"/>
            <a:ext cx="8183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Curriculum Development Committee (Department level)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99491" y="2263840"/>
            <a:ext cx="10756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Faculty  - Curriculum Development Review and Monitoring Committee [CDRMC]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36619" y="2702567"/>
            <a:ext cx="7527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Faculty Board -[Meeting No, date, pages </a:t>
            </a:r>
            <a:r>
              <a:rPr lang="en-IN" sz="2400" b="1" dirty="0" err="1"/>
              <a:t>etc</a:t>
            </a:r>
            <a:r>
              <a:rPr lang="en-IN" sz="2400" b="1" dirty="0"/>
              <a:t>]</a:t>
            </a: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73747" y="3141294"/>
            <a:ext cx="7527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University Curriculum Evaluation Committee [CEC]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710875" y="3580021"/>
            <a:ext cx="7527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Senate – [Meeting No, date, pages </a:t>
            </a:r>
            <a:r>
              <a:rPr lang="en-IN" sz="2400" b="1" dirty="0" err="1"/>
              <a:t>etc</a:t>
            </a:r>
            <a:r>
              <a:rPr lang="en-IN" sz="2400" b="1" dirty="0"/>
              <a:t>]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3" y="4018748"/>
            <a:ext cx="7527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Council – [Meeting No, date, pages </a:t>
            </a:r>
            <a:r>
              <a:rPr lang="en-IN" sz="2400" b="1" dirty="0" err="1"/>
              <a:t>etc</a:t>
            </a:r>
            <a:r>
              <a:rPr lang="en-IN" sz="2400" b="1" dirty="0"/>
              <a:t>]</a:t>
            </a:r>
            <a:endParaRPr lang="en-US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385131" y="4457475"/>
            <a:ext cx="7527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Centre for Quality Assurance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722259" y="4896202"/>
            <a:ext cx="38448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Quality Assurance Council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294908" y="5731140"/>
            <a:ext cx="7527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UGC –Approved !</a:t>
            </a:r>
            <a:endParaRPr lang="en-US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A7ADC0-9F9E-F3ED-391B-A55E6A86C2C4}"/>
              </a:ext>
            </a:extLst>
          </p:cNvPr>
          <p:cNvSpPr txBox="1"/>
          <p:nvPr/>
        </p:nvSpPr>
        <p:spPr>
          <a:xfrm>
            <a:off x="3977295" y="5311991"/>
            <a:ext cx="7527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b="1" dirty="0"/>
              <a:t>UGC –Standing Committee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3892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05599" y="387927"/>
            <a:ext cx="50522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/>
              <a:t>Evidences </a:t>
            </a:r>
            <a:r>
              <a:rPr lang="en-IN" sz="3600" dirty="0"/>
              <a:t>: </a:t>
            </a:r>
          </a:p>
          <a:p>
            <a:r>
              <a:rPr lang="en-IN" sz="3600" dirty="0"/>
              <a:t>Will be explained further at the workshop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3421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8547" y="0"/>
            <a:ext cx="6179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7200" b="1" dirty="0"/>
              <a:t>Evidences ?</a:t>
            </a:r>
            <a:endParaRPr lang="en-US" sz="72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876207"/>
              </p:ext>
            </p:extLst>
          </p:nvPr>
        </p:nvGraphicFramePr>
        <p:xfrm>
          <a:off x="369454" y="1292321"/>
          <a:ext cx="9897815" cy="519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182">
                  <a:extLst>
                    <a:ext uri="{9D8B030D-6E8A-4147-A177-3AD203B41FA5}">
                      <a16:colId xmlns:a16="http://schemas.microsoft.com/office/drawing/2014/main" val="127938919"/>
                    </a:ext>
                  </a:extLst>
                </a:gridCol>
                <a:gridCol w="535709">
                  <a:extLst>
                    <a:ext uri="{9D8B030D-6E8A-4147-A177-3AD203B41FA5}">
                      <a16:colId xmlns:a16="http://schemas.microsoft.com/office/drawing/2014/main" val="339912155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6814879"/>
                    </a:ext>
                  </a:extLst>
                </a:gridCol>
                <a:gridCol w="6831341">
                  <a:extLst>
                    <a:ext uri="{9D8B030D-6E8A-4147-A177-3AD203B41FA5}">
                      <a16:colId xmlns:a16="http://schemas.microsoft.com/office/drawing/2014/main" val="834563831"/>
                    </a:ext>
                  </a:extLst>
                </a:gridCol>
                <a:gridCol w="1570183">
                  <a:extLst>
                    <a:ext uri="{9D8B030D-6E8A-4147-A177-3AD203B41FA5}">
                      <a16:colId xmlns:a16="http://schemas.microsoft.com/office/drawing/2014/main" val="971834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1.0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IN" dirty="0"/>
                        <a:t>Criterion</a:t>
                      </a:r>
                      <a:r>
                        <a:rPr lang="en-IN" baseline="0" dirty="0"/>
                        <a:t> 1 : Governance and Management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Code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131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1 .1 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indent="55563"/>
                      <a:r>
                        <a:rPr lang="en-IN" dirty="0"/>
                        <a:t>Vision, Mission,</a:t>
                      </a:r>
                      <a:r>
                        <a:rPr lang="en-IN" baseline="0" dirty="0"/>
                        <a:t> Strategic and Action Plan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325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Corporate</a:t>
                      </a:r>
                      <a:r>
                        <a:rPr lang="en-IN" baseline="0" dirty="0"/>
                        <a:t> Plan/Strategic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382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Policy Framework of </a:t>
                      </a:r>
                      <a:r>
                        <a:rPr lang="en-IN" dirty="0" err="1"/>
                        <a:t>MoE</a:t>
                      </a:r>
                      <a:r>
                        <a:rPr lang="en-IN" dirty="0"/>
                        <a:t>, UGC &amp;</a:t>
                      </a:r>
                      <a:r>
                        <a:rPr lang="en-IN" baseline="0" dirty="0"/>
                        <a:t> QAC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5234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University Web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283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Ministry of Strategic</a:t>
                      </a:r>
                      <a:r>
                        <a:rPr lang="en-IN" baseline="0" dirty="0"/>
                        <a:t>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2497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Compliance of Action Plan</a:t>
                      </a:r>
                      <a:r>
                        <a:rPr lang="en-IN" baseline="0" dirty="0"/>
                        <a:t> of University, Faculty, Centres, Units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408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1.2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IN" dirty="0" err="1"/>
                        <a:t>Organo</a:t>
                      </a:r>
                      <a:r>
                        <a:rPr lang="en-IN" dirty="0"/>
                        <a:t>, TOR, Bylaws, SOP,</a:t>
                      </a:r>
                      <a:r>
                        <a:rPr lang="en-IN" baseline="0" dirty="0"/>
                        <a:t> </a:t>
                      </a:r>
                      <a:r>
                        <a:rPr lang="en-IN" baseline="0" dirty="0" err="1"/>
                        <a:t>Mgt</a:t>
                      </a:r>
                      <a:r>
                        <a:rPr lang="en-IN" baseline="0" dirty="0"/>
                        <a:t> Guide/</a:t>
                      </a:r>
                      <a:r>
                        <a:rPr lang="en-IN" baseline="0" dirty="0" err="1"/>
                        <a:t>Uni</a:t>
                      </a:r>
                      <a:r>
                        <a:rPr lang="en-IN" baseline="0" dirty="0"/>
                        <a:t> Calendar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2285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Organogram -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979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991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a. CQA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089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b. Grievance and Redressal</a:t>
                      </a:r>
                      <a:r>
                        <a:rPr lang="en-IN" baseline="0" dirty="0"/>
                        <a:t> Committee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711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c. Audit Committee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532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541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867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24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59" y="350982"/>
            <a:ext cx="4646377" cy="6320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598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25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3126" y="150336"/>
            <a:ext cx="119149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-Bold"/>
              </a:rPr>
              <a:t>1.7 Resource Allocation</a:t>
            </a:r>
          </a:p>
          <a:p>
            <a:r>
              <a:rPr lang="en-US" sz="2800" b="1" dirty="0">
                <a:latin typeface="Garamond-Bold"/>
              </a:rPr>
              <a:t>	</a:t>
            </a:r>
            <a:r>
              <a:rPr lang="en-US" sz="2800" b="1" dirty="0" err="1">
                <a:latin typeface="Garamond-Bold"/>
              </a:rPr>
              <a:t>Std</a:t>
            </a:r>
            <a:r>
              <a:rPr lang="en-US" sz="2800" b="1" dirty="0">
                <a:latin typeface="Garamond-Bold"/>
              </a:rPr>
              <a:t>: </a:t>
            </a:r>
            <a:r>
              <a:rPr lang="en-US" sz="2800" dirty="0">
                <a:latin typeface="Garamond" panose="02020404030301010803" pitchFamily="18" charset="0"/>
              </a:rPr>
              <a:t>The University/HEIs physical, financial, and HR allocation is 	explicitly and transparently linked to activities identified in the annual plans of 	the respective years.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461817" y="1966218"/>
            <a:ext cx="115362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-Bold"/>
              </a:rPr>
              <a:t>EE: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Garamond" panose="02020404030301010803" pitchFamily="18" charset="0"/>
              </a:rPr>
              <a:t>Compliance </a:t>
            </a:r>
            <a:r>
              <a:rPr lang="en-US" sz="2400" dirty="0">
                <a:latin typeface="Garamond" panose="02020404030301010803" pitchFamily="18" charset="0"/>
              </a:rPr>
              <a:t>of resource allocation with UGC circulars,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Garamond" panose="02020404030301010803" pitchFamily="18" charset="0"/>
              </a:rPr>
              <a:t>Administrative</a:t>
            </a:r>
            <a:r>
              <a:rPr lang="en-US" sz="2400" dirty="0">
                <a:latin typeface="Garamond" panose="02020404030301010803" pitchFamily="18" charset="0"/>
              </a:rPr>
              <a:t> Regulations and </a:t>
            </a:r>
            <a:r>
              <a:rPr lang="en-US" sz="2400" b="1" dirty="0">
                <a:latin typeface="Garamond" panose="02020404030301010803" pitchFamily="18" charset="0"/>
              </a:rPr>
              <a:t>Financial</a:t>
            </a:r>
            <a:r>
              <a:rPr lang="en-US" sz="2400" dirty="0">
                <a:latin typeface="Garamond" panose="02020404030301010803" pitchFamily="18" charset="0"/>
              </a:rPr>
              <a:t> Regulations;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Garamond" panose="02020404030301010803" pitchFamily="18" charset="0"/>
              </a:rPr>
              <a:t>Manual of Procedures</a:t>
            </a:r>
            <a:r>
              <a:rPr lang="en-US" sz="2400" dirty="0">
                <a:latin typeface="Garamond" panose="02020404030301010803" pitchFamily="18" charset="0"/>
              </a:rPr>
              <a:t>/ </a:t>
            </a:r>
            <a:r>
              <a:rPr lang="en-US" sz="2400" b="1" dirty="0">
                <a:latin typeface="Garamond" panose="02020404030301010803" pitchFamily="18" charset="0"/>
              </a:rPr>
              <a:t>Management Guide</a:t>
            </a:r>
            <a:r>
              <a:rPr lang="en-US" sz="2400" dirty="0">
                <a:latin typeface="Garamond" panose="02020404030301010803" pitchFamily="18" charset="0"/>
              </a:rPr>
              <a:t>/ </a:t>
            </a:r>
            <a:r>
              <a:rPr lang="en-US" sz="2400" b="1" dirty="0">
                <a:latin typeface="Garamond" panose="02020404030301010803" pitchFamily="18" charset="0"/>
              </a:rPr>
              <a:t>SOPs;</a:t>
            </a:r>
            <a:r>
              <a:rPr lang="en-US" sz="2400" dirty="0">
                <a:latin typeface="Garamond" panose="02020404030301010803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Garamond" panose="02020404030301010803" pitchFamily="18" charset="0"/>
              </a:rPr>
              <a:t>Percentage annual allocation </a:t>
            </a:r>
            <a:r>
              <a:rPr lang="en-US" sz="2400" dirty="0">
                <a:latin typeface="Garamond" panose="02020404030301010803" pitchFamily="18" charset="0"/>
              </a:rPr>
              <a:t>of physical, financial, and HRs to different activities of the strategic plan;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Garamond" panose="02020404030301010803" pitchFamily="18" charset="0"/>
              </a:rPr>
              <a:t>Relevant Council minutes</a:t>
            </a:r>
            <a:r>
              <a:rPr lang="en-US" sz="2400" dirty="0">
                <a:latin typeface="Garamond" panose="02020404030301010803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Garamond" panose="02020404030301010803" pitchFamily="18" charset="0"/>
              </a:rPr>
              <a:t>Minutes </a:t>
            </a:r>
            <a:r>
              <a:rPr lang="en-US" sz="2400" dirty="0">
                <a:latin typeface="Garamond" panose="02020404030301010803" pitchFamily="18" charset="0"/>
              </a:rPr>
              <a:t>of the </a:t>
            </a:r>
            <a:r>
              <a:rPr lang="en-US" sz="2400" b="1" dirty="0">
                <a:latin typeface="Garamond" panose="02020404030301010803" pitchFamily="18" charset="0"/>
              </a:rPr>
              <a:t>Finance committee</a:t>
            </a:r>
            <a:r>
              <a:rPr lang="en-US" sz="2400" dirty="0">
                <a:latin typeface="Garamond" panose="02020404030301010803" pitchFamily="18" charset="0"/>
              </a:rPr>
              <a:t>, </a:t>
            </a:r>
            <a:r>
              <a:rPr lang="en-US" sz="2400" b="1" dirty="0">
                <a:latin typeface="Garamond" panose="02020404030301010803" pitchFamily="18" charset="0"/>
              </a:rPr>
              <a:t>Management Committee</a:t>
            </a:r>
            <a:r>
              <a:rPr lang="en-US" sz="2400" dirty="0">
                <a:latin typeface="Garamond" panose="02020404030301010803" pitchFamily="18" charset="0"/>
              </a:rPr>
              <a:t>, </a:t>
            </a:r>
            <a:r>
              <a:rPr lang="en-US" sz="2400" b="1" dirty="0">
                <a:latin typeface="Garamond" panose="02020404030301010803" pitchFamily="18" charset="0"/>
              </a:rPr>
              <a:t>Building and Planning Committee</a:t>
            </a:r>
            <a:r>
              <a:rPr lang="en-US" sz="2400" dirty="0">
                <a:latin typeface="Garamond" panose="02020404030301010803" pitchFamily="18" charset="0"/>
              </a:rPr>
              <a:t>, </a:t>
            </a:r>
            <a:r>
              <a:rPr lang="en-US" sz="2400" b="1" dirty="0">
                <a:latin typeface="Garamond" panose="02020404030301010803" pitchFamily="18" charset="0"/>
              </a:rPr>
              <a:t>Library Committees</a:t>
            </a:r>
            <a:r>
              <a:rPr lang="en-US" sz="2400" dirty="0">
                <a:latin typeface="Garamond" panose="02020404030301010803" pitchFamily="18" charset="0"/>
              </a:rPr>
              <a:t>, </a:t>
            </a:r>
          </a:p>
          <a:p>
            <a:r>
              <a:rPr lang="en-US" sz="2400" dirty="0">
                <a:latin typeface="Garamond" panose="02020404030301010803" pitchFamily="18" charset="0"/>
              </a:rPr>
              <a:t>    </a:t>
            </a:r>
            <a:r>
              <a:rPr lang="en-US" sz="2400" b="1" dirty="0">
                <a:latin typeface="Garamond" panose="02020404030301010803" pitchFamily="18" charset="0"/>
              </a:rPr>
              <a:t>Faculty board</a:t>
            </a:r>
            <a:r>
              <a:rPr lang="en-US" sz="2400" dirty="0">
                <a:latin typeface="Garamond" panose="02020404030301010803" pitchFamily="18" charset="0"/>
              </a:rPr>
              <a:t>, </a:t>
            </a:r>
            <a:r>
              <a:rPr lang="en-US" sz="2400" dirty="0">
                <a:solidFill>
                  <a:srgbClr val="C00000"/>
                </a:solidFill>
                <a:latin typeface="Garamond" panose="02020404030301010803" pitchFamily="18" charset="0"/>
              </a:rPr>
              <a:t>???</a:t>
            </a:r>
            <a:endParaRPr lang="en-US" sz="2400" dirty="0">
              <a:latin typeface="Garamond" panose="02020404030301010803" pitchFamily="18" charset="0"/>
            </a:endParaRPr>
          </a:p>
          <a:p>
            <a:r>
              <a:rPr lang="en-US" sz="2400" dirty="0">
                <a:latin typeface="Garamond" panose="02020404030301010803" pitchFamily="18" charset="0"/>
              </a:rPr>
              <a:t>    </a:t>
            </a:r>
            <a:r>
              <a:rPr lang="en-US" sz="2400" b="1" dirty="0" err="1">
                <a:latin typeface="Garamond" panose="02020404030301010803" pitchFamily="18" charset="0"/>
              </a:rPr>
              <a:t>Centres</a:t>
            </a:r>
            <a:r>
              <a:rPr lang="en-US" sz="2400" b="1" dirty="0">
                <a:latin typeface="Garamond" panose="02020404030301010803" pitchFamily="18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???</a:t>
            </a:r>
          </a:p>
          <a:p>
            <a:r>
              <a:rPr lang="en-US" sz="2400" dirty="0">
                <a:latin typeface="Garamond" panose="02020404030301010803" pitchFamily="18" charset="0"/>
              </a:rPr>
              <a:t>    </a:t>
            </a:r>
            <a:r>
              <a:rPr lang="en-US" sz="2400" b="1" dirty="0">
                <a:latin typeface="Garamond" panose="02020404030301010803" pitchFamily="18" charset="0"/>
              </a:rPr>
              <a:t>Units. </a:t>
            </a:r>
            <a:r>
              <a:rPr lang="en-US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???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1222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26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7853" y="224319"/>
            <a:ext cx="114992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-Bold"/>
              </a:rPr>
              <a:t>5.8 Mentoring, Academic Advisory and Counselling</a:t>
            </a:r>
          </a:p>
          <a:p>
            <a:r>
              <a:rPr lang="en-US" sz="2400" b="1" dirty="0" err="1">
                <a:latin typeface="Garamond-Bold"/>
              </a:rPr>
              <a:t>Std</a:t>
            </a:r>
            <a:r>
              <a:rPr lang="en-US" sz="2400" b="1" dirty="0">
                <a:latin typeface="Garamond-Bold"/>
              </a:rPr>
              <a:t>: </a:t>
            </a:r>
            <a:r>
              <a:rPr lang="en-US" sz="2400" dirty="0">
                <a:latin typeface="Garamond" panose="02020404030301010803" pitchFamily="18" charset="0"/>
              </a:rPr>
              <a:t>The University/HEI provides student-</a:t>
            </a:r>
            <a:r>
              <a:rPr lang="en-US" sz="2400" dirty="0" err="1">
                <a:latin typeface="Garamond" panose="02020404030301010803" pitchFamily="18" charset="0"/>
              </a:rPr>
              <a:t>centred</a:t>
            </a:r>
            <a:r>
              <a:rPr lang="en-US" sz="2400" dirty="0">
                <a:latin typeface="Garamond" panose="02020404030301010803" pitchFamily="18" charset="0"/>
              </a:rPr>
              <a:t> academic advisory, mentoring, counselling, or equivalent services to support the academic, social, psychological, and personal development of all students, promoting social harmony and ethnic cohesion.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67852" y="2099347"/>
            <a:ext cx="1149927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-Bold"/>
              </a:rPr>
              <a:t>EE: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Garamond" panose="02020404030301010803" pitchFamily="18" charset="0"/>
              </a:rPr>
              <a:t>Available student support services </a:t>
            </a:r>
            <a:r>
              <a:rPr lang="en-US" sz="2800" dirty="0">
                <a:latin typeface="Garamond" panose="02020404030301010803" pitchFamily="18" charset="0"/>
              </a:rPr>
              <a:t>including mentoring, academic advisory, and counselling </a:t>
            </a:r>
            <a:r>
              <a:rPr lang="en-US" sz="2800" dirty="0" err="1">
                <a:latin typeface="Garamond" panose="02020404030301010803" pitchFamily="18" charset="0"/>
              </a:rPr>
              <a:t>programmes</a:t>
            </a:r>
            <a:r>
              <a:rPr lang="en-US" sz="2800" dirty="0">
                <a:latin typeface="Garamond" panose="02020404030301010803" pitchFamily="18" charset="0"/>
              </a:rPr>
              <a:t>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Garamond" panose="02020404030301010803" pitchFamily="18" charset="0"/>
              </a:rPr>
              <a:t>Duties and responsibilities </a:t>
            </a:r>
            <a:r>
              <a:rPr lang="en-US" sz="2800" dirty="0">
                <a:latin typeface="Garamond" panose="02020404030301010803" pitchFamily="18" charset="0"/>
              </a:rPr>
              <a:t>of the officers providing each service;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Garamond" panose="02020404030301010803" pitchFamily="18" charset="0"/>
              </a:rPr>
              <a:t>Qualifications and training </a:t>
            </a:r>
            <a:r>
              <a:rPr lang="en-US" sz="2800" dirty="0">
                <a:latin typeface="Garamond" panose="02020404030301010803" pitchFamily="18" charset="0"/>
              </a:rPr>
              <a:t>of psychological counsellors;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Garamond" panose="02020404030301010803" pitchFamily="18" charset="0"/>
              </a:rPr>
              <a:t>Action plans and records </a:t>
            </a:r>
            <a:r>
              <a:rPr lang="en-US" sz="2800" dirty="0">
                <a:latin typeface="Garamond" panose="02020404030301010803" pitchFamily="18" charset="0"/>
              </a:rPr>
              <a:t>of activities conducted by each programme;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Garamond" panose="02020404030301010803" pitchFamily="18" charset="0"/>
              </a:rPr>
              <a:t>Student satisfaction surveys </a:t>
            </a:r>
            <a:r>
              <a:rPr lang="en-US" sz="2800" dirty="0">
                <a:latin typeface="Garamond" panose="02020404030301010803" pitchFamily="18" charset="0"/>
              </a:rPr>
              <a:t>and analyzed data.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53966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08924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28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77091" y="332509"/>
            <a:ext cx="112868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4800" dirty="0"/>
              <a:t>All 10 committees must have </a:t>
            </a:r>
          </a:p>
          <a:p>
            <a:r>
              <a:rPr lang="en-IN" sz="4800" dirty="0"/>
              <a:t>	Academics, </a:t>
            </a:r>
          </a:p>
          <a:p>
            <a:r>
              <a:rPr lang="en-IN" sz="4800" dirty="0"/>
              <a:t>	Administrative</a:t>
            </a:r>
          </a:p>
          <a:p>
            <a:r>
              <a:rPr lang="en-IN" sz="4800" dirty="0"/>
              <a:t>	Non-Academic staff, if possible the </a:t>
            </a:r>
          </a:p>
          <a:p>
            <a:r>
              <a:rPr lang="en-IN" sz="4800" dirty="0"/>
              <a:t>	Alumni and </a:t>
            </a:r>
          </a:p>
          <a:p>
            <a:r>
              <a:rPr lang="en-IN" sz="4800" dirty="0"/>
              <a:t>	Stakeholders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77091" y="5165664"/>
            <a:ext cx="11536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3200" dirty="0"/>
              <a:t>Organize the evidences – documents and complete them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794030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29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4727" y="110837"/>
            <a:ext cx="6834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/>
              <a:t>Conclusion 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87927" y="1071418"/>
            <a:ext cx="1130530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3200" dirty="0"/>
              <a:t>10 Committees on writing SER Criteria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3200" dirty="0"/>
              <a:t>Participation of Administrative, Non-academic, Alumni and Stakeholders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3200" dirty="0"/>
              <a:t>Monitoring of Progress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3200" dirty="0"/>
              <a:t>Gathering of Evidence- Hard copies/e-version/ Websites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3200" dirty="0"/>
              <a:t>Internal Mechanism – </a:t>
            </a:r>
            <a:r>
              <a:rPr lang="en-IN" sz="3200" dirty="0" err="1"/>
              <a:t>Moc</a:t>
            </a:r>
            <a:r>
              <a:rPr lang="en-IN" sz="3200" dirty="0"/>
              <a:t>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3200" dirty="0"/>
              <a:t>Further Edit/Fine tune the 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0503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7018" y="0"/>
            <a:ext cx="117209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b="1" dirty="0"/>
              <a:t>How to assure /enhance Quality?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28619" y="1676351"/>
            <a:ext cx="58881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600" b="1" dirty="0"/>
              <a:t>By Evaluation</a:t>
            </a:r>
            <a:endParaRPr lang="en-US" sz="7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42290" y="3381072"/>
            <a:ext cx="8654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8000" b="1" dirty="0"/>
              <a:t>Evidence Based</a:t>
            </a:r>
            <a:endParaRPr lang="en-US" sz="8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2583" y="5151815"/>
            <a:ext cx="11268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800" b="1" dirty="0"/>
              <a:t>Physical-Visit/Documentation [Hard copy] </a:t>
            </a:r>
          </a:p>
          <a:p>
            <a:pPr algn="ctr"/>
            <a:r>
              <a:rPr lang="en-IN" sz="4800" b="1" dirty="0"/>
              <a:t>/electronic -version</a:t>
            </a:r>
            <a:endParaRPr lang="en-US" sz="4800" b="1" dirty="0"/>
          </a:p>
        </p:txBody>
      </p:sp>
      <p:sp>
        <p:nvSpPr>
          <p:cNvPr id="7" name="Down Arrow 6"/>
          <p:cNvSpPr/>
          <p:nvPr/>
        </p:nvSpPr>
        <p:spPr>
          <a:xfrm>
            <a:off x="4632037" y="1015663"/>
            <a:ext cx="1524000" cy="7213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4632037" y="2904229"/>
            <a:ext cx="1524000" cy="7213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4701310" y="4683911"/>
            <a:ext cx="1524000" cy="7213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732154" y="1556469"/>
            <a:ext cx="3756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600" b="1" dirty="0"/>
              <a:t>[</a:t>
            </a:r>
            <a:r>
              <a:rPr lang="en-IN" sz="7200" b="1" dirty="0">
                <a:solidFill>
                  <a:srgbClr val="C00000"/>
                </a:solidFill>
              </a:rPr>
              <a:t>Review</a:t>
            </a:r>
            <a:r>
              <a:rPr lang="en-IN" sz="7200" b="1" dirty="0"/>
              <a:t>]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07815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 animBg="1"/>
      <p:bldP spid="9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5491" y="101600"/>
            <a:ext cx="8894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5400" b="1" dirty="0"/>
              <a:t>Self Evaluation Report [SER]</a:t>
            </a:r>
            <a:endParaRPr lang="en-US" sz="5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75491" y="1477543"/>
            <a:ext cx="117024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dirty="0">
                <a:solidFill>
                  <a:srgbClr val="C00000"/>
                </a:solidFill>
              </a:rPr>
              <a:t>Document </a:t>
            </a:r>
            <a:r>
              <a:rPr lang="en-IN" sz="4400" b="1" dirty="0">
                <a:solidFill>
                  <a:srgbClr val="C00000"/>
                </a:solidFill>
              </a:rPr>
              <a:t>prepared by the University </a:t>
            </a:r>
            <a:r>
              <a:rPr lang="en-IN" sz="4400" dirty="0">
                <a:solidFill>
                  <a:srgbClr val="C00000"/>
                </a:solidFill>
              </a:rPr>
              <a:t>to reflect its assessment of the overall quality of the awards 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491" y="3121891"/>
            <a:ext cx="114530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/>
              <a:t>Team </a:t>
            </a:r>
            <a:r>
              <a:rPr lang="en-IN" sz="4000" dirty="0"/>
              <a:t>– appointed by the University and CQA in consultation with relevant stakeholders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5693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14764" y="286328"/>
            <a:ext cx="90146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9600" b="1" dirty="0"/>
              <a:t>Internalization </a:t>
            </a:r>
            <a:endParaRPr lang="en-US" sz="9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498436" y="2641974"/>
            <a:ext cx="70473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600" b="1" dirty="0"/>
              <a:t>Good Practices</a:t>
            </a:r>
            <a:endParaRPr lang="en-US" sz="6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81018" y="4718929"/>
            <a:ext cx="102523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600" b="1" dirty="0">
                <a:solidFill>
                  <a:srgbClr val="C00000"/>
                </a:solidFill>
              </a:rPr>
              <a:t>What are Good Practices </a:t>
            </a:r>
            <a:r>
              <a:rPr lang="en-IN" sz="6600" b="1" dirty="0"/>
              <a:t>?</a:t>
            </a:r>
            <a:endParaRPr lang="en-US" sz="6600" b="1" dirty="0"/>
          </a:p>
        </p:txBody>
      </p:sp>
      <p:sp>
        <p:nvSpPr>
          <p:cNvPr id="6" name="Down Arrow 5"/>
          <p:cNvSpPr/>
          <p:nvPr/>
        </p:nvSpPr>
        <p:spPr>
          <a:xfrm>
            <a:off x="5218545" y="1744292"/>
            <a:ext cx="1450109" cy="10806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5297053" y="3742583"/>
            <a:ext cx="1450109" cy="10806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49600" y="5530870"/>
            <a:ext cx="5874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5400" b="1" dirty="0"/>
              <a:t> [ Standards ]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32837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7782" y="147782"/>
            <a:ext cx="92271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b="1" dirty="0"/>
              <a:t>SER</a:t>
            </a:r>
            <a:endParaRPr lang="en-US" sz="6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47782" y="1163445"/>
            <a:ext cx="1137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4400" b="1" dirty="0"/>
              <a:t>Degree of internalization </a:t>
            </a:r>
            <a:r>
              <a:rPr lang="en-IN" sz="4400" dirty="0"/>
              <a:t>of the best practices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147782" y="1932886"/>
            <a:ext cx="1137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4400" b="1" dirty="0"/>
              <a:t>Level of achievement </a:t>
            </a:r>
            <a:r>
              <a:rPr lang="en-IN" sz="4400" dirty="0"/>
              <a:t>of standards</a:t>
            </a:r>
            <a:endParaRPr 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147782" y="2702327"/>
            <a:ext cx="12044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4400" b="1" dirty="0"/>
              <a:t>Degree of Claims </a:t>
            </a:r>
            <a:r>
              <a:rPr lang="en-IN" sz="4400" dirty="0"/>
              <a:t>supported by recorded evidence</a:t>
            </a:r>
            <a:endParaRPr lang="en-US" sz="4400" dirty="0"/>
          </a:p>
        </p:txBody>
      </p:sp>
      <p:sp>
        <p:nvSpPr>
          <p:cNvPr id="9" name="TextBox 8"/>
          <p:cNvSpPr txBox="1"/>
          <p:nvPr/>
        </p:nvSpPr>
        <p:spPr>
          <a:xfrm>
            <a:off x="147782" y="3471768"/>
            <a:ext cx="1137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4400" b="1" dirty="0" err="1"/>
              <a:t>UoV</a:t>
            </a:r>
            <a:r>
              <a:rPr lang="en-IN" sz="4400" b="1" dirty="0"/>
              <a:t> responded </a:t>
            </a:r>
            <a:r>
              <a:rPr lang="en-IN" sz="4400" dirty="0"/>
              <a:t>to National Policy &amp; guidelines</a:t>
            </a:r>
            <a:endParaRPr lang="en-US" sz="4400" dirty="0"/>
          </a:p>
        </p:txBody>
      </p:sp>
      <p:sp>
        <p:nvSpPr>
          <p:cNvPr id="10" name="TextBox 9"/>
          <p:cNvSpPr txBox="1"/>
          <p:nvPr/>
        </p:nvSpPr>
        <p:spPr>
          <a:xfrm>
            <a:off x="147782" y="4241209"/>
            <a:ext cx="120442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4400" dirty="0" err="1">
                <a:solidFill>
                  <a:schemeClr val="bg1">
                    <a:lumMod val="75000"/>
                  </a:schemeClr>
                </a:solidFill>
              </a:rPr>
              <a:t>UoV</a:t>
            </a:r>
            <a:r>
              <a:rPr lang="en-IN" sz="4400" dirty="0">
                <a:solidFill>
                  <a:schemeClr val="bg1">
                    <a:lumMod val="75000"/>
                  </a:schemeClr>
                </a:solidFill>
              </a:rPr>
              <a:t> responded to the recommendations of previous IR supported by documentary evidence</a:t>
            </a:r>
            <a:endParaRPr lang="en-US" sz="4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382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3963" y="0"/>
            <a:ext cx="112960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b="1" dirty="0"/>
              <a:t>Process of compilation of SER</a:t>
            </a:r>
            <a:endParaRPr lang="en-US" sz="4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9455" y="979055"/>
            <a:ext cx="11388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1. </a:t>
            </a:r>
            <a:r>
              <a:rPr lang="en-IN" sz="2800" b="1" dirty="0"/>
              <a:t>Familiarization </a:t>
            </a:r>
            <a:r>
              <a:rPr lang="en-IN" sz="2800" dirty="0"/>
              <a:t>of the Institutional Review Manual and the Review Process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69455" y="1502275"/>
            <a:ext cx="11388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2. </a:t>
            </a:r>
            <a:r>
              <a:rPr lang="en-IN" sz="2800" b="1" dirty="0"/>
              <a:t>Appointment</a:t>
            </a:r>
            <a:r>
              <a:rPr lang="en-IN" sz="2800" dirty="0"/>
              <a:t> of SER Team within the Terms of Reference [TOR]</a:t>
            </a:r>
          </a:p>
        </p:txBody>
      </p:sp>
      <p:sp>
        <p:nvSpPr>
          <p:cNvPr id="9" name="Rectangle 8"/>
          <p:cNvSpPr/>
          <p:nvPr/>
        </p:nvSpPr>
        <p:spPr>
          <a:xfrm>
            <a:off x="369455" y="2025495"/>
            <a:ext cx="1148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3. </a:t>
            </a:r>
            <a:r>
              <a:rPr lang="en-IN" sz="2800" b="1" dirty="0"/>
              <a:t>Composition</a:t>
            </a:r>
            <a:r>
              <a:rPr lang="en-IN" sz="2800" dirty="0"/>
              <a:t> and responsibilities of working team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369455" y="2548715"/>
            <a:ext cx="1148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4. </a:t>
            </a:r>
            <a:r>
              <a:rPr lang="en-IN" sz="2800" b="1" dirty="0"/>
              <a:t>Activity schedules </a:t>
            </a:r>
            <a:r>
              <a:rPr lang="en-IN" sz="2800" dirty="0"/>
              <a:t>of the working teams and methods of collection of 	information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369455" y="3468117"/>
            <a:ext cx="1148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5. </a:t>
            </a:r>
            <a:r>
              <a:rPr lang="en-IN" sz="2800" b="1" dirty="0"/>
              <a:t>Collection of data </a:t>
            </a:r>
            <a:r>
              <a:rPr lang="en-IN" sz="2800" dirty="0"/>
              <a:t>and </a:t>
            </a:r>
            <a:r>
              <a:rPr lang="en-IN" sz="2800" b="1" dirty="0"/>
              <a:t>recorded evidence</a:t>
            </a:r>
            <a:endParaRPr lang="en-US" sz="2800" b="1" dirty="0"/>
          </a:p>
        </p:txBody>
      </p:sp>
      <p:sp>
        <p:nvSpPr>
          <p:cNvPr id="13" name="Rectangle 12"/>
          <p:cNvSpPr/>
          <p:nvPr/>
        </p:nvSpPr>
        <p:spPr>
          <a:xfrm>
            <a:off x="369455" y="3991337"/>
            <a:ext cx="1148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6. </a:t>
            </a:r>
            <a:r>
              <a:rPr lang="en-IN" sz="2800" b="1" dirty="0"/>
              <a:t>Analysis and synthesis </a:t>
            </a:r>
            <a:r>
              <a:rPr lang="en-IN" sz="2800" dirty="0"/>
              <a:t>of the draft report by the working groups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369455" y="4479852"/>
            <a:ext cx="1148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7. </a:t>
            </a:r>
            <a:r>
              <a:rPr lang="en-IN" sz="2800" b="1" dirty="0"/>
              <a:t>Compilation into a draft </a:t>
            </a:r>
            <a:r>
              <a:rPr lang="en-IN" sz="2800" dirty="0"/>
              <a:t>SER by the Chairperson of the working team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69455" y="5003072"/>
            <a:ext cx="1148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8. </a:t>
            </a:r>
            <a:r>
              <a:rPr lang="en-IN" sz="2800" b="1" dirty="0"/>
              <a:t>Forum to discuss the draft report</a:t>
            </a:r>
            <a:endParaRPr lang="en-US" sz="2800" b="1" dirty="0"/>
          </a:p>
        </p:txBody>
      </p:sp>
      <p:sp>
        <p:nvSpPr>
          <p:cNvPr id="16" name="Rectangle 15"/>
          <p:cNvSpPr/>
          <p:nvPr/>
        </p:nvSpPr>
        <p:spPr>
          <a:xfrm>
            <a:off x="323273" y="5491587"/>
            <a:ext cx="1148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/>
              <a:t>9. </a:t>
            </a:r>
            <a:r>
              <a:rPr lang="en-IN" sz="2800" b="1" dirty="0"/>
              <a:t>Finalization </a:t>
            </a:r>
            <a:r>
              <a:rPr lang="en-IN" sz="2800" dirty="0"/>
              <a:t>of the report and submission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367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4521" y="-117703"/>
            <a:ext cx="5638980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1500" b="1" dirty="0">
                <a:solidFill>
                  <a:srgbClr val="C00000"/>
                </a:solidFill>
              </a:rPr>
              <a:t>Review ?</a:t>
            </a:r>
            <a:endParaRPr lang="en-US" sz="11500" dirty="0"/>
          </a:p>
        </p:txBody>
      </p:sp>
      <p:sp>
        <p:nvSpPr>
          <p:cNvPr id="4" name="TextBox 3"/>
          <p:cNvSpPr txBox="1"/>
          <p:nvPr/>
        </p:nvSpPr>
        <p:spPr>
          <a:xfrm>
            <a:off x="886691" y="2162294"/>
            <a:ext cx="102985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800" b="1" dirty="0"/>
              <a:t>UGC: </a:t>
            </a:r>
            <a:r>
              <a:rPr lang="en-IN" sz="4800" dirty="0"/>
              <a:t>Guideline / </a:t>
            </a:r>
            <a:r>
              <a:rPr lang="en-IN" sz="6000" b="1" dirty="0"/>
              <a:t>Manual/ </a:t>
            </a:r>
            <a:r>
              <a:rPr lang="en-IN" sz="4800" dirty="0"/>
              <a:t>Handbook</a:t>
            </a:r>
            <a:endParaRPr lang="en-US" sz="4800" dirty="0"/>
          </a:p>
        </p:txBody>
      </p:sp>
      <p:sp>
        <p:nvSpPr>
          <p:cNvPr id="5" name="Down Arrow 4"/>
          <p:cNvSpPr/>
          <p:nvPr/>
        </p:nvSpPr>
        <p:spPr>
          <a:xfrm>
            <a:off x="5759646" y="969154"/>
            <a:ext cx="1450109" cy="10806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773501" y="3559725"/>
            <a:ext cx="1450109" cy="10806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35464" y="4628037"/>
            <a:ext cx="5126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7200" b="1" dirty="0"/>
              <a:t>External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379973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AB832-C7D1-484D-8AD3-45166B47A117}" type="slidenum">
              <a:rPr lang="en-US" smtClean="0"/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4521" y="-117703"/>
            <a:ext cx="5638980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1500" b="1" dirty="0">
                <a:solidFill>
                  <a:srgbClr val="C00000"/>
                </a:solidFill>
              </a:rPr>
              <a:t>Review ?</a:t>
            </a:r>
            <a:endParaRPr lang="en-US" sz="11500" dirty="0"/>
          </a:p>
        </p:txBody>
      </p:sp>
      <p:sp>
        <p:nvSpPr>
          <p:cNvPr id="4" name="TextBox 3"/>
          <p:cNvSpPr txBox="1"/>
          <p:nvPr/>
        </p:nvSpPr>
        <p:spPr>
          <a:xfrm>
            <a:off x="932873" y="2382441"/>
            <a:ext cx="102985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800" b="1" dirty="0"/>
              <a:t>UGC: </a:t>
            </a:r>
            <a:r>
              <a:rPr lang="en-IN" sz="4800" dirty="0"/>
              <a:t>Guideline / </a:t>
            </a:r>
            <a:r>
              <a:rPr lang="en-IN" sz="6000" b="1" dirty="0"/>
              <a:t>Manual/ </a:t>
            </a:r>
            <a:r>
              <a:rPr lang="en-IN" sz="4800" dirty="0"/>
              <a:t>Handbook</a:t>
            </a:r>
            <a:endParaRPr lang="en-US" sz="4800" dirty="0"/>
          </a:p>
        </p:txBody>
      </p:sp>
      <p:sp>
        <p:nvSpPr>
          <p:cNvPr id="5" name="Down Arrow 4"/>
          <p:cNvSpPr/>
          <p:nvPr/>
        </p:nvSpPr>
        <p:spPr>
          <a:xfrm>
            <a:off x="5773501" y="1367696"/>
            <a:ext cx="1450109" cy="10806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893572" y="3565961"/>
            <a:ext cx="1450109" cy="13112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055536" y="4702591"/>
            <a:ext cx="5126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7200" b="1" dirty="0"/>
              <a:t>Internal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227373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3341</TotalTime>
  <Words>1108</Words>
  <Application>Microsoft Office PowerPoint</Application>
  <PresentationFormat>Widescreen</PresentationFormat>
  <Paragraphs>240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Garamond</vt:lpstr>
      <vt:lpstr>Garamond-Bold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</dc:creator>
  <cp:lastModifiedBy>Prof.G. Mikunthan</cp:lastModifiedBy>
  <cp:revision>85</cp:revision>
  <dcterms:created xsi:type="dcterms:W3CDTF">2024-11-09T23:37:26Z</dcterms:created>
  <dcterms:modified xsi:type="dcterms:W3CDTF">2026-06-19T03:04:31Z</dcterms:modified>
</cp:coreProperties>
</file>