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42" r:id="rId3"/>
    <p:sldId id="319" r:id="rId4"/>
    <p:sldId id="341" r:id="rId5"/>
    <p:sldId id="258" r:id="rId6"/>
    <p:sldId id="283" r:id="rId7"/>
    <p:sldId id="259" r:id="rId8"/>
    <p:sldId id="280" r:id="rId9"/>
    <p:sldId id="284" r:id="rId10"/>
    <p:sldId id="267" r:id="rId11"/>
    <p:sldId id="268" r:id="rId12"/>
    <p:sldId id="269" r:id="rId13"/>
    <p:sldId id="285" r:id="rId14"/>
    <p:sldId id="325" r:id="rId15"/>
    <p:sldId id="343" r:id="rId16"/>
    <p:sldId id="344" r:id="rId17"/>
    <p:sldId id="330" r:id="rId18"/>
    <p:sldId id="331" r:id="rId19"/>
    <p:sldId id="332" r:id="rId20"/>
    <p:sldId id="334" r:id="rId21"/>
    <p:sldId id="335" r:id="rId22"/>
    <p:sldId id="337" r:id="rId23"/>
    <p:sldId id="333" r:id="rId24"/>
    <p:sldId id="287" r:id="rId25"/>
    <p:sldId id="328" r:id="rId26"/>
    <p:sldId id="286" r:id="rId27"/>
    <p:sldId id="326" r:id="rId28"/>
    <p:sldId id="329" r:id="rId29"/>
    <p:sldId id="288" r:id="rId30"/>
    <p:sldId id="336" r:id="rId31"/>
    <p:sldId id="338" r:id="rId32"/>
    <p:sldId id="290" r:id="rId33"/>
    <p:sldId id="291" r:id="rId34"/>
    <p:sldId id="339" r:id="rId35"/>
    <p:sldId id="327" r:id="rId36"/>
    <p:sldId id="289" r:id="rId37"/>
    <p:sldId id="292" r:id="rId38"/>
    <p:sldId id="297" r:id="rId39"/>
    <p:sldId id="295" r:id="rId40"/>
    <p:sldId id="340" r:id="rId41"/>
    <p:sldId id="304" r:id="rId42"/>
    <p:sldId id="305" r:id="rId43"/>
    <p:sldId id="315" r:id="rId44"/>
    <p:sldId id="264" r:id="rId45"/>
    <p:sldId id="26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3D07D-6D01-4BBD-ADAE-978FB9F71B6F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01DA-CF44-405C-A18C-5921F5BB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B85-37D3-4058-AD74-38CF610E4BD2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3E09-6BA4-4FD7-B866-C638AA7E7B73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D4E9-5333-421B-93E3-98A39C155217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8D8D-2B39-4873-8C03-3EC7DB0696B2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9BA-CD17-4763-98D8-3503D72948A8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253A-A2CE-4EE8-B470-F6AB49A0F407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8653-4811-4D56-9B6E-05D7579B0233}" type="datetime1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329-1254-4864-80A1-25E0E664092A}" type="datetime1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422E-C52E-4C88-9C8F-514553FFC11D}" type="datetime1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6423-F4BC-4612-BCD8-CC772A8C2DF8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AFFD-9D82-4A6A-8B5A-29B3470FA81B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73C5-2F17-4122-BC05-EC5D9A47CB75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55A7-B547-4706-86CF-34CC396D3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1" y="719848"/>
            <a:ext cx="10927977" cy="2545812"/>
          </a:xfrm>
        </p:spPr>
        <p:txBody>
          <a:bodyPr>
            <a:noAutofit/>
          </a:bodyPr>
          <a:lstStyle/>
          <a:p>
            <a:br>
              <a:rPr lang="en-US" sz="8800" b="1" dirty="0">
                <a:latin typeface="+mn-lt"/>
              </a:rPr>
            </a:br>
            <a:br>
              <a:rPr lang="en-US" sz="8800" b="1" dirty="0">
                <a:latin typeface="+mn-lt"/>
              </a:rPr>
            </a:br>
            <a:br>
              <a:rPr lang="en-US" sz="8800" b="1" dirty="0">
                <a:latin typeface="+mn-lt"/>
              </a:rPr>
            </a:br>
            <a:r>
              <a:rPr lang="en-US" sz="8800" b="1" dirty="0">
                <a:latin typeface="+mn-lt"/>
              </a:rPr>
              <a:t>Reviews in </a:t>
            </a:r>
            <a:br>
              <a:rPr lang="en-US" sz="8800" b="1" dirty="0">
                <a:latin typeface="+mn-lt"/>
              </a:rPr>
            </a:br>
            <a:r>
              <a:rPr lang="en-US" sz="8800" b="1" dirty="0">
                <a:latin typeface="+mn-lt"/>
              </a:rPr>
              <a:t>Quality Assurance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9046" y="5559921"/>
            <a:ext cx="339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19.06.2026 @ 9.00 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7051"/>
              </p:ext>
            </p:extLst>
          </p:nvPr>
        </p:nvGraphicFramePr>
        <p:xfrm>
          <a:off x="5749046" y="4626870"/>
          <a:ext cx="4506987" cy="915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Prof.G.Mikunthan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1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DDAC1-3EF2-818B-9A64-E4EE1DC68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76050-C93E-231F-0C59-E06294005797}"/>
              </a:ext>
            </a:extLst>
          </p:cNvPr>
          <p:cNvSpPr txBox="1"/>
          <p:nvPr/>
        </p:nvSpPr>
        <p:spPr>
          <a:xfrm>
            <a:off x="10156723" y="0"/>
            <a:ext cx="216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Internal Review – Prof GM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83ACB-BAD9-E85B-9809-E15A629A3588}"/>
              </a:ext>
            </a:extLst>
          </p:cNvPr>
          <p:cNvSpPr txBox="1"/>
          <p:nvPr/>
        </p:nvSpPr>
        <p:spPr>
          <a:xfrm>
            <a:off x="275303" y="153888"/>
            <a:ext cx="722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Subject Review – 8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8A9A1-4757-A563-3AE5-A89C0A11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" y="1087350"/>
            <a:ext cx="11730404" cy="50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839F-8B5D-89F3-5D75-9F244532E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693A-E34E-F140-F640-471ECD8B68D5}"/>
              </a:ext>
            </a:extLst>
          </p:cNvPr>
          <p:cNvSpPr txBox="1"/>
          <p:nvPr/>
        </p:nvSpPr>
        <p:spPr>
          <a:xfrm>
            <a:off x="10156723" y="0"/>
            <a:ext cx="216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Internal Review – Prof GM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31040-7D8E-91A5-3B93-29AD93CF06F0}"/>
              </a:ext>
            </a:extLst>
          </p:cNvPr>
          <p:cNvSpPr txBox="1"/>
          <p:nvPr/>
        </p:nvSpPr>
        <p:spPr>
          <a:xfrm>
            <a:off x="245805" y="123111"/>
            <a:ext cx="503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Subjects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9248-B765-8FC6-0D35-9E15F809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7"/>
            <a:ext cx="5321013" cy="361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E7206-4216-29F3-DDDD-D6FCA3D1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767" y="1"/>
            <a:ext cx="5817913" cy="67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BCE95-CFD4-9519-F94E-A7145095E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FFC5D-6EDE-C3B1-C696-970E0BBC9321}"/>
              </a:ext>
            </a:extLst>
          </p:cNvPr>
          <p:cNvSpPr txBox="1"/>
          <p:nvPr/>
        </p:nvSpPr>
        <p:spPr>
          <a:xfrm>
            <a:off x="10156723" y="0"/>
            <a:ext cx="216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Internal Review – Prof GM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5A2AA-0F5A-D5BA-BFC9-06541855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9" y="153887"/>
            <a:ext cx="7160786" cy="66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8323" y="112135"/>
            <a:ext cx="9435354" cy="73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+mn-lt"/>
              </a:rPr>
              <a:t>Program </a:t>
            </a:r>
            <a:r>
              <a:rPr lang="en-US" sz="6000" b="1" dirty="0">
                <a:solidFill>
                  <a:srgbClr val="C00000"/>
                </a:solidFill>
                <a:latin typeface="+mn-lt"/>
              </a:rPr>
              <a:t>[2017 - 2023]</a:t>
            </a:r>
            <a:endParaRPr lang="en-US" sz="7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588" y="1062394"/>
            <a:ext cx="10430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b="1" dirty="0"/>
              <a:t>2017 –Arts                            							[Social Sciences &amp; Humanities]                     		[Except</a:t>
            </a:r>
            <a:r>
              <a:rPr lang="en-US" sz="4400" b="1" dirty="0">
                <a:solidFill>
                  <a:srgbClr val="0070C0"/>
                </a:solidFill>
              </a:rPr>
              <a:t> Education</a:t>
            </a:r>
            <a:r>
              <a:rPr lang="en-US" sz="4400" b="1" dirty="0"/>
              <a:t>]</a:t>
            </a:r>
          </a:p>
          <a:p>
            <a:r>
              <a:rPr lang="en-US" sz="4400" b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0617" y="5167164"/>
            <a:ext cx="986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4000" b="1" dirty="0"/>
              <a:t>2019 – Medicine, Allied Health sciences, 	     		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7106" y="3043506"/>
            <a:ext cx="10430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b="1" dirty="0"/>
              <a:t>2018 – Law, Fine Arts,						 		Management studies &amp; Commerce, 		Business studies </a:t>
            </a:r>
          </a:p>
        </p:txBody>
      </p:sp>
    </p:spTree>
    <p:extLst>
      <p:ext uri="{BB962C8B-B14F-4D97-AF65-F5344CB8AC3E}">
        <p14:creationId xmlns:p14="http://schemas.microsoft.com/office/powerpoint/2010/main" val="20104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0CA05-1FEF-8A2A-4642-DCF316DC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540795-4DE8-955A-43FE-4942C9DD0171}"/>
              </a:ext>
            </a:extLst>
          </p:cNvPr>
          <p:cNvSpPr txBox="1">
            <a:spLocks/>
          </p:cNvSpPr>
          <p:nvPr/>
        </p:nvSpPr>
        <p:spPr>
          <a:xfrm>
            <a:off x="1378323" y="112135"/>
            <a:ext cx="9435354" cy="73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+mn-lt"/>
              </a:rPr>
              <a:t>Program </a:t>
            </a:r>
            <a:r>
              <a:rPr lang="en-US" sz="6000" b="1" dirty="0">
                <a:solidFill>
                  <a:srgbClr val="C00000"/>
                </a:solidFill>
                <a:latin typeface="+mn-lt"/>
              </a:rPr>
              <a:t>[2017 - 2023]</a:t>
            </a:r>
            <a:endParaRPr lang="en-US" sz="7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16382-9F19-BA10-BCB6-276728E91934}"/>
              </a:ext>
            </a:extLst>
          </p:cNvPr>
          <p:cNvSpPr txBox="1"/>
          <p:nvPr/>
        </p:nvSpPr>
        <p:spPr>
          <a:xfrm>
            <a:off x="1501588" y="1062394"/>
            <a:ext cx="1043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b="1" dirty="0"/>
              <a:t>2020 – Siddha Medicine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07580-AF19-0558-2814-63CD9894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2199C-FE51-5EF4-F926-312477E96AB9}"/>
              </a:ext>
            </a:extLst>
          </p:cNvPr>
          <p:cNvSpPr txBox="1"/>
          <p:nvPr/>
        </p:nvSpPr>
        <p:spPr>
          <a:xfrm>
            <a:off x="1567269" y="3686836"/>
            <a:ext cx="98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4000" b="1" dirty="0"/>
              <a:t>2022 – Engineering, Science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B0BBE-4D41-347B-041B-E57B5AE6DA60}"/>
              </a:ext>
            </a:extLst>
          </p:cNvPr>
          <p:cNvSpPr txBox="1"/>
          <p:nvPr/>
        </p:nvSpPr>
        <p:spPr>
          <a:xfrm>
            <a:off x="1567269" y="2345338"/>
            <a:ext cx="1043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b="1" dirty="0"/>
              <a:t>2021 – ?  </a:t>
            </a: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3831F928-931D-2007-936E-1EDE56103511}"/>
              </a:ext>
            </a:extLst>
          </p:cNvPr>
          <p:cNvSpPr/>
          <p:nvPr/>
        </p:nvSpPr>
        <p:spPr>
          <a:xfrm rot="16200000" flipH="1">
            <a:off x="-705585" y="2300568"/>
            <a:ext cx="2882294" cy="876806"/>
          </a:xfrm>
          <a:prstGeom prst="uturnArrow">
            <a:avLst>
              <a:gd name="adj1" fmla="val 30523"/>
              <a:gd name="adj2" fmla="val 25000"/>
              <a:gd name="adj3" fmla="val 3085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9CC67-7DE0-DF9C-8C91-799091E047FE}"/>
              </a:ext>
            </a:extLst>
          </p:cNvPr>
          <p:cNvSpPr txBox="1"/>
          <p:nvPr/>
        </p:nvSpPr>
        <p:spPr>
          <a:xfrm>
            <a:off x="1651245" y="5133560"/>
            <a:ext cx="841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4000" b="1" dirty="0"/>
              <a:t>2023 – CODL</a:t>
            </a: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F075F722-EC20-708A-D89D-D1136BB2A828}"/>
              </a:ext>
            </a:extLst>
          </p:cNvPr>
          <p:cNvSpPr/>
          <p:nvPr/>
        </p:nvSpPr>
        <p:spPr>
          <a:xfrm rot="16200000" flipH="1">
            <a:off x="-22013" y="3824330"/>
            <a:ext cx="2989507" cy="482195"/>
          </a:xfrm>
          <a:prstGeom prst="uturnArrow">
            <a:avLst>
              <a:gd name="adj1" fmla="val 40005"/>
              <a:gd name="adj2" fmla="val 25000"/>
              <a:gd name="adj3" fmla="val 21273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040932"/>
          <a:ext cx="9144000" cy="538339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50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6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Faculties/Unit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Grades Obtained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B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Agriculture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Allied Health Sciences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Ramanathan Academy of Fine Arts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Business Studies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Management Studies and Commerce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2018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Medicine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</a:rPr>
                        <a:t>2019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Siddha Medicine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effectLst/>
                        </a:rPr>
                        <a:t>2019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91761"/>
                  </a:ext>
                </a:extLst>
              </a:tr>
              <a:tr h="3927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08571"/>
                  </a:ext>
                </a:extLst>
              </a:tr>
              <a:tr h="680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effectLst/>
                        </a:rPr>
                        <a:t>A+B =13= 37%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C+D=22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=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63%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≥ 80 – Very Good,   B ≥ 70 - 79 Good,    C ≥ 60 – 69 Satisfactory,      D ≤ 60 Poor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6960" y="1"/>
            <a:ext cx="872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Summary of Program Reviews of the Undergraduate programs held in 2017, 2018 &amp; 2019 </a:t>
            </a:r>
          </a:p>
        </p:txBody>
      </p:sp>
    </p:spTree>
    <p:extLst>
      <p:ext uri="{BB962C8B-B14F-4D97-AF65-F5344CB8AC3E}">
        <p14:creationId xmlns:p14="http://schemas.microsoft.com/office/powerpoint/2010/main" val="181407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086" y="5388908"/>
            <a:ext cx="863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Action plans developed in all the programs based on the recommendations of PR reports – </a:t>
            </a:r>
            <a:r>
              <a:rPr lang="en-US" sz="2400" b="1" dirty="0">
                <a:solidFill>
                  <a:srgbClr val="C00000"/>
                </a:solidFill>
              </a:rPr>
              <a:t>to be implemented and Monitored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5147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Quality Assurance - Program Reviews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8597"/>
              </p:ext>
            </p:extLst>
          </p:nvPr>
        </p:nvGraphicFramePr>
        <p:xfrm>
          <a:off x="739302" y="1469092"/>
          <a:ext cx="10700426" cy="37741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596">
                <a:tc>
                  <a:txBody>
                    <a:bodyPr/>
                    <a:lstStyle/>
                    <a:p>
                      <a:r>
                        <a:rPr lang="en-US" sz="1500" b="1" dirty="0"/>
                        <a:t>External review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Programs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Internal Review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Next Round External Review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31">
                <a:tc>
                  <a:txBody>
                    <a:bodyPr/>
                    <a:lstStyle/>
                    <a:p>
                      <a:r>
                        <a:rPr lang="en-US" sz="2400" b="1" dirty="0"/>
                        <a:t>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Arts (I), RAFA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163">
                <a:tc>
                  <a:txBody>
                    <a:bodyPr/>
                    <a:lstStyle/>
                    <a:p>
                      <a:r>
                        <a:rPr lang="en-US" sz="2400" b="1" dirty="0"/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Law, Arts (II), Management Studies</a:t>
                      </a:r>
                      <a:r>
                        <a:rPr lang="en-US" sz="2400" b="1" baseline="0" dirty="0"/>
                        <a:t> and Commerce, Business Studies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163">
                <a:tc>
                  <a:txBody>
                    <a:bodyPr/>
                    <a:lstStyle/>
                    <a:p>
                      <a:r>
                        <a:rPr lang="en-US" sz="2400" b="1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Medicine, Agriculture, Allied Health</a:t>
                      </a:r>
                      <a:r>
                        <a:rPr lang="en-US" sz="2400" b="1" baseline="0" dirty="0"/>
                        <a:t> Sciences, Siddha Medicine, 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163">
                <a:tc>
                  <a:txBody>
                    <a:bodyPr/>
                    <a:lstStyle/>
                    <a:p>
                      <a:r>
                        <a:rPr lang="en-US" sz="2400" b="1" dirty="0"/>
                        <a:t>2021/2023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Engineering, Sciences, Applied Science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2025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AD1558-C67E-335B-D489-CA8DFA21610A}"/>
              </a:ext>
            </a:extLst>
          </p:cNvPr>
          <p:cNvSpPr txBox="1"/>
          <p:nvPr/>
        </p:nvSpPr>
        <p:spPr>
          <a:xfrm>
            <a:off x="111967" y="27992"/>
            <a:ext cx="993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Purpose of Self Evaluation Report – 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B391D-9EB0-1072-9379-95A4D80A2A26}"/>
              </a:ext>
            </a:extLst>
          </p:cNvPr>
          <p:cNvSpPr txBox="1"/>
          <p:nvPr/>
        </p:nvSpPr>
        <p:spPr>
          <a:xfrm>
            <a:off x="111967" y="905154"/>
            <a:ext cx="120800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To provide the </a:t>
            </a:r>
            <a:r>
              <a:rPr lang="en-US" sz="3600" b="1" dirty="0"/>
              <a:t>review team </a:t>
            </a:r>
            <a:r>
              <a:rPr lang="en-US" sz="3600" dirty="0"/>
              <a:t>- </a:t>
            </a:r>
            <a:r>
              <a:rPr lang="en-US" sz="3600" b="1" dirty="0">
                <a:solidFill>
                  <a:srgbClr val="0070C0"/>
                </a:solidFill>
              </a:rPr>
              <a:t>how the University knows that it meets the expectations of stakeholders and the wider society in terms of the standards and Best Practices</a:t>
            </a:r>
            <a:r>
              <a:rPr lang="en-US" sz="3600" dirty="0"/>
              <a:t> and those of statutory Professional bodies where relevant</a:t>
            </a:r>
          </a:p>
          <a:p>
            <a:pPr marL="514350" indent="-514350">
              <a:buAutoNum type="arabicPeriod"/>
            </a:pPr>
            <a:r>
              <a:rPr lang="en-US" sz="3600" b="1" dirty="0"/>
              <a:t>Citation of all  pertinent evidence becomes major requirement of SER either in </a:t>
            </a:r>
            <a:r>
              <a:rPr lang="en-US" sz="3600" b="1" dirty="0">
                <a:solidFill>
                  <a:srgbClr val="C00000"/>
                </a:solidFill>
              </a:rPr>
              <a:t>soft form aligned in an order to peruse easily or physically kept (hard copies</a:t>
            </a:r>
            <a:r>
              <a:rPr lang="en-US" sz="3600" b="1" dirty="0"/>
              <a:t> – site visit)</a:t>
            </a:r>
          </a:p>
          <a:p>
            <a:pPr marL="514350" indent="-514350">
              <a:buAutoNum type="arabicPeriod"/>
            </a:pPr>
            <a:r>
              <a:rPr lang="en-US" sz="3600" dirty="0"/>
              <a:t>Review team expects </a:t>
            </a:r>
            <a:r>
              <a:rPr lang="en-US" sz="3600" b="1" dirty="0">
                <a:solidFill>
                  <a:srgbClr val="C00000"/>
                </a:solidFill>
              </a:rPr>
              <a:t>provision of all relevant documentary evidence to support each claim </a:t>
            </a:r>
            <a:r>
              <a:rPr lang="en-US" sz="3600" dirty="0"/>
              <a:t>that the University makes with regard to the standards.</a:t>
            </a:r>
          </a:p>
        </p:txBody>
      </p:sp>
    </p:spTree>
    <p:extLst>
      <p:ext uri="{BB962C8B-B14F-4D97-AF65-F5344CB8AC3E}">
        <p14:creationId xmlns:p14="http://schemas.microsoft.com/office/powerpoint/2010/main" val="89913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7FA6B-FEEA-0F27-C7E0-1BE1D9F3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84CE5-0D7B-D8E5-8D9C-1FD2F74ADC30}"/>
              </a:ext>
            </a:extLst>
          </p:cNvPr>
          <p:cNvSpPr txBox="1"/>
          <p:nvPr/>
        </p:nvSpPr>
        <p:spPr>
          <a:xfrm>
            <a:off x="111967" y="27992"/>
            <a:ext cx="993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Contents of Self Evaluation Report - 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47C93-B739-1F54-F2E5-1FD99BFE230C}"/>
              </a:ext>
            </a:extLst>
          </p:cNvPr>
          <p:cNvSpPr txBox="1"/>
          <p:nvPr/>
        </p:nvSpPr>
        <p:spPr>
          <a:xfrm>
            <a:off x="111967" y="528408"/>
            <a:ext cx="120800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Introduction to the University/Faculty</a:t>
            </a:r>
          </a:p>
          <a:p>
            <a:pPr defTabSz="447675"/>
            <a:r>
              <a:rPr lang="en-US" sz="2800" dirty="0"/>
              <a:t>	a. Vision and mission</a:t>
            </a:r>
          </a:p>
          <a:p>
            <a:pPr defTabSz="447675"/>
            <a:r>
              <a:rPr lang="en-US" sz="2800" dirty="0"/>
              <a:t>	b. Brief history of establishment, </a:t>
            </a:r>
          </a:p>
          <a:p>
            <a:pPr defTabSz="447675"/>
            <a:r>
              <a:rPr lang="en-US" sz="2800" dirty="0"/>
              <a:t>		Major milestones of development, </a:t>
            </a:r>
          </a:p>
          <a:p>
            <a:pPr defTabSz="447675"/>
            <a:r>
              <a:rPr lang="en-US" sz="2800" dirty="0"/>
              <a:t>		Size in terms of faculties, academic departments, units and centers, </a:t>
            </a:r>
          </a:p>
          <a:p>
            <a:pPr defTabSz="447675"/>
            <a:r>
              <a:rPr lang="en-US" sz="2800" dirty="0"/>
              <a:t>		Number of students/teachers</a:t>
            </a:r>
          </a:p>
          <a:p>
            <a:pPr defTabSz="447675"/>
            <a:r>
              <a:rPr lang="en-US" sz="2800" dirty="0"/>
              <a:t>		Number of administrative and supporting staff</a:t>
            </a:r>
          </a:p>
          <a:p>
            <a:pPr defTabSz="447675"/>
            <a:r>
              <a:rPr lang="en-US" sz="2800" dirty="0"/>
              <a:t>	c. Organizational structure</a:t>
            </a:r>
          </a:p>
          <a:p>
            <a:pPr defTabSz="447675"/>
            <a:r>
              <a:rPr lang="en-US" sz="2800" dirty="0"/>
              <a:t>	d. Line of responsibilities among its administrative units and committees</a:t>
            </a:r>
          </a:p>
          <a:p>
            <a:pPr defTabSz="447675"/>
            <a:r>
              <a:rPr lang="en-US" sz="2800" dirty="0"/>
              <a:t>	e. Description of - the University operates by providing </a:t>
            </a:r>
            <a:r>
              <a:rPr lang="en-US" sz="2800" b="1" dirty="0">
                <a:solidFill>
                  <a:srgbClr val="C00000"/>
                </a:solidFill>
              </a:rPr>
              <a:t>SWOT</a:t>
            </a:r>
          </a:p>
          <a:p>
            <a:pPr defTabSz="447675"/>
            <a:r>
              <a:rPr lang="en-US" sz="2800" dirty="0"/>
              <a:t>	f. Brief outline of the process followed to prepare SER (Who involved, what 			actions taken to gather information)</a:t>
            </a:r>
          </a:p>
          <a:p>
            <a:r>
              <a:rPr lang="en-US" sz="2800" dirty="0"/>
              <a:t>2. </a:t>
            </a:r>
            <a:r>
              <a:rPr lang="en-US" sz="2800" b="1" dirty="0">
                <a:solidFill>
                  <a:srgbClr val="C00000"/>
                </a:solidFill>
              </a:rPr>
              <a:t>University/Faculty adherence to the Criteria, Standards, list of evidence </a:t>
            </a:r>
          </a:p>
          <a:p>
            <a:r>
              <a:rPr lang="en-US" sz="2800" dirty="0"/>
              <a:t>3. </a:t>
            </a:r>
            <a:r>
              <a:rPr lang="en-US" sz="2800" b="1" dirty="0">
                <a:solidFill>
                  <a:srgbClr val="C00000"/>
                </a:solidFill>
              </a:rPr>
              <a:t>Conclusion with current actions</a:t>
            </a:r>
          </a:p>
        </p:txBody>
      </p:sp>
    </p:spTree>
    <p:extLst>
      <p:ext uri="{BB962C8B-B14F-4D97-AF65-F5344CB8AC3E}">
        <p14:creationId xmlns:p14="http://schemas.microsoft.com/office/powerpoint/2010/main" val="9192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05D38-BD6D-F635-BB4D-A694B95CF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11E41E-DA52-DEDF-28FE-028F2693A733}"/>
              </a:ext>
            </a:extLst>
          </p:cNvPr>
          <p:cNvSpPr txBox="1"/>
          <p:nvPr/>
        </p:nvSpPr>
        <p:spPr>
          <a:xfrm>
            <a:off x="0" y="0"/>
            <a:ext cx="1228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Contents of </a:t>
            </a:r>
            <a:r>
              <a:rPr lang="en-US" sz="4000" b="1" dirty="0">
                <a:solidFill>
                  <a:srgbClr val="C00000"/>
                </a:solidFill>
              </a:rPr>
              <a:t>Self Evaluation Report </a:t>
            </a:r>
            <a:r>
              <a:rPr lang="en-US" sz="4000" b="1" dirty="0"/>
              <a:t>– IR </a:t>
            </a:r>
            <a:r>
              <a:rPr lang="en-US" sz="4000" b="1" dirty="0">
                <a:highlight>
                  <a:srgbClr val="FFFF00"/>
                </a:highlight>
              </a:rPr>
              <a:t>– Internal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03815-8F22-0A45-8512-08D78CF67D5A}"/>
              </a:ext>
            </a:extLst>
          </p:cNvPr>
          <p:cNvSpPr txBox="1"/>
          <p:nvPr/>
        </p:nvSpPr>
        <p:spPr>
          <a:xfrm>
            <a:off x="111967" y="705177"/>
            <a:ext cx="120800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Introduction to the University/Faculty</a:t>
            </a:r>
          </a:p>
          <a:p>
            <a:pPr defTabSz="447675"/>
            <a:r>
              <a:rPr lang="en-US" sz="2000" dirty="0"/>
              <a:t>	a. Vision and mission</a:t>
            </a:r>
          </a:p>
          <a:p>
            <a:pPr defTabSz="447675"/>
            <a:r>
              <a:rPr lang="en-US" sz="2000" dirty="0"/>
              <a:t>	b. Brief history of establishment, </a:t>
            </a:r>
          </a:p>
          <a:p>
            <a:pPr defTabSz="447675"/>
            <a:r>
              <a:rPr lang="en-US" sz="2000" dirty="0"/>
              <a:t>		Major milestones of development, </a:t>
            </a:r>
          </a:p>
          <a:p>
            <a:pPr defTabSz="447675"/>
            <a:r>
              <a:rPr lang="en-US" sz="2000" dirty="0"/>
              <a:t>		Size in terms of faculties, academic departments, units and centers, </a:t>
            </a:r>
          </a:p>
          <a:p>
            <a:pPr defTabSz="447675"/>
            <a:r>
              <a:rPr lang="en-US" sz="2000" dirty="0"/>
              <a:t>		Number of students/teachers</a:t>
            </a:r>
          </a:p>
          <a:p>
            <a:pPr defTabSz="447675"/>
            <a:r>
              <a:rPr lang="en-US" sz="2000" dirty="0"/>
              <a:t>		Number of administrative and supporting staff</a:t>
            </a:r>
          </a:p>
          <a:p>
            <a:pPr defTabSz="447675"/>
            <a:r>
              <a:rPr lang="en-US" sz="2000" dirty="0"/>
              <a:t>	c. Organizational structure</a:t>
            </a:r>
          </a:p>
          <a:p>
            <a:pPr defTabSz="447675"/>
            <a:r>
              <a:rPr lang="en-US" sz="2000" dirty="0"/>
              <a:t>	d. Line of responsibilities among its administrative units and committees</a:t>
            </a:r>
          </a:p>
          <a:p>
            <a:pPr defTabSz="447675"/>
            <a:r>
              <a:rPr lang="en-US" sz="2000" dirty="0"/>
              <a:t>	e. Description of - the University operates by providing </a:t>
            </a:r>
            <a:r>
              <a:rPr lang="en-US" sz="2400" b="1" dirty="0">
                <a:solidFill>
                  <a:srgbClr val="0070C0"/>
                </a:solidFill>
              </a:rPr>
              <a:t>SWOT</a:t>
            </a:r>
            <a:endParaRPr lang="en-US" sz="2000" b="1" dirty="0">
              <a:solidFill>
                <a:srgbClr val="0070C0"/>
              </a:solidFill>
            </a:endParaRPr>
          </a:p>
          <a:p>
            <a:pPr defTabSz="447675"/>
            <a:r>
              <a:rPr lang="en-US" sz="2000" dirty="0"/>
              <a:t>	f. Brief outline of the process followed to prepare SER (Who involved, what actions taken to gather 					information)</a:t>
            </a:r>
          </a:p>
          <a:p>
            <a:r>
              <a:rPr lang="en-US" sz="2800" dirty="0"/>
              <a:t>2. </a:t>
            </a:r>
            <a:r>
              <a:rPr lang="en-US" sz="3600" b="1" dirty="0">
                <a:solidFill>
                  <a:srgbClr val="0070C0"/>
                </a:solidFill>
              </a:rPr>
              <a:t>University/Faculty adherence to the Criteria, Standards, list 	of evidence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3. Conclusion with current actions</a:t>
            </a:r>
          </a:p>
        </p:txBody>
      </p:sp>
    </p:spTree>
    <p:extLst>
      <p:ext uri="{BB962C8B-B14F-4D97-AF65-F5344CB8AC3E}">
        <p14:creationId xmlns:p14="http://schemas.microsoft.com/office/powerpoint/2010/main" val="291961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671154-1120-2388-30B0-DFFF8FF3355F}"/>
              </a:ext>
            </a:extLst>
          </p:cNvPr>
          <p:cNvSpPr txBox="1"/>
          <p:nvPr/>
        </p:nvSpPr>
        <p:spPr>
          <a:xfrm>
            <a:off x="264816" y="12680"/>
            <a:ext cx="1193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Objectives: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To deepen understanding of the University of Jaffna’s internal quality enhancement standards and criteria.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   To systematically evaluate study programs and institutional processes 	using designated review instruments.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AB6B0-BE43-03C6-E6EE-97F77AECE457}"/>
              </a:ext>
            </a:extLst>
          </p:cNvPr>
          <p:cNvSpPr txBox="1"/>
          <p:nvPr/>
        </p:nvSpPr>
        <p:spPr>
          <a:xfrm>
            <a:off x="264816" y="2859614"/>
            <a:ext cx="11938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ILOs: </a:t>
            </a:r>
          </a:p>
          <a:p>
            <a:r>
              <a:rPr lang="en-US" sz="2800" i="1" dirty="0"/>
              <a:t>At the end of this work-shop you will be able to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 the core components, and structure of the University of Jaffna's internal quality enhancement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identify the specific roles and responsibilities of the Internal Quality Assurance Unit (IQAU) and Faculty Quality Assurance Cells (FQAC).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differentiate between the criteria, standards, and benchmarks used for Program Review versus Institutional Review.</a:t>
            </a:r>
            <a:endParaRPr lang="en-US" sz="3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922176F-ED5C-74C1-EFC4-1717F302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3A1AF-BA10-608C-6237-9620C394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4998-7787-4141-A249-2A0DDA6DA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00C725-3BEB-F16C-CAF0-B47D9982E7AE}"/>
              </a:ext>
            </a:extLst>
          </p:cNvPr>
          <p:cNvSpPr txBox="1"/>
          <p:nvPr/>
        </p:nvSpPr>
        <p:spPr>
          <a:xfrm>
            <a:off x="111967" y="27992"/>
            <a:ext cx="993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Purpose of Self Evaluation Report – 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68D64-EF11-1D49-F706-E46667E8EE1A}"/>
              </a:ext>
            </a:extLst>
          </p:cNvPr>
          <p:cNvSpPr txBox="1"/>
          <p:nvPr/>
        </p:nvSpPr>
        <p:spPr>
          <a:xfrm>
            <a:off x="197796" y="875489"/>
            <a:ext cx="117704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To provide the </a:t>
            </a:r>
            <a:r>
              <a:rPr lang="en-US" sz="4000" b="1" dirty="0"/>
              <a:t>review team </a:t>
            </a:r>
            <a:r>
              <a:rPr lang="en-US" sz="4000" dirty="0"/>
              <a:t>- the </a:t>
            </a:r>
            <a:r>
              <a:rPr lang="en-US" sz="4000" b="1" dirty="0">
                <a:solidFill>
                  <a:srgbClr val="0070C0"/>
                </a:solidFill>
              </a:rPr>
              <a:t>performance of the programme of study with respect to the eight criteria and the standards</a:t>
            </a:r>
            <a:r>
              <a:rPr lang="en-US" sz="4000" dirty="0"/>
              <a:t> thereof.</a:t>
            </a:r>
          </a:p>
          <a:p>
            <a:pPr marL="342900" indent="-342900">
              <a:buAutoNum type="arabicPeriod"/>
            </a:pPr>
            <a:r>
              <a:rPr lang="en-US" sz="4000" dirty="0"/>
              <a:t>SER should describe the </a:t>
            </a:r>
            <a:r>
              <a:rPr lang="en-US" sz="4000" b="1" dirty="0">
                <a:solidFill>
                  <a:srgbClr val="0070C0"/>
                </a:solidFill>
              </a:rPr>
              <a:t>degree of internalization of best practices</a:t>
            </a:r>
            <a:r>
              <a:rPr lang="en-US" sz="4000" dirty="0"/>
              <a:t> and the </a:t>
            </a:r>
            <a:r>
              <a:rPr lang="en-US" sz="4000" b="1" dirty="0"/>
              <a:t>level of achievement of standards</a:t>
            </a:r>
            <a:r>
              <a:rPr lang="en-US" sz="4000" dirty="0"/>
              <a:t>, substantiated with </a:t>
            </a:r>
            <a:r>
              <a:rPr lang="en-US" sz="4000" b="1" dirty="0">
                <a:solidFill>
                  <a:srgbClr val="C00000"/>
                </a:solidFill>
              </a:rPr>
              <a:t>relevant evidence</a:t>
            </a:r>
            <a:r>
              <a:rPr lang="en-US" sz="4000" dirty="0"/>
              <a:t>. 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C00000"/>
                </a:solidFill>
              </a:rPr>
              <a:t>Reflect the effectiveness </a:t>
            </a:r>
            <a:r>
              <a:rPr lang="en-US" sz="4000" dirty="0"/>
              <a:t>-  how the Faculty/University discharges its responsibilities for maintaining quality of academic standards and awards</a:t>
            </a:r>
          </a:p>
        </p:txBody>
      </p:sp>
    </p:spTree>
    <p:extLst>
      <p:ext uri="{BB962C8B-B14F-4D97-AF65-F5344CB8AC3E}">
        <p14:creationId xmlns:p14="http://schemas.microsoft.com/office/powerpoint/2010/main" val="93429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8E3A93-764D-EE14-1B2B-A93E557662A6}"/>
              </a:ext>
            </a:extLst>
          </p:cNvPr>
          <p:cNvSpPr txBox="1"/>
          <p:nvPr/>
        </p:nvSpPr>
        <p:spPr>
          <a:xfrm>
            <a:off x="245622" y="343658"/>
            <a:ext cx="116415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</a:rPr>
              <a:t>Citation of all  pertinent evidence </a:t>
            </a:r>
            <a:r>
              <a:rPr lang="en-US" sz="4000" dirty="0"/>
              <a:t>becomes major requirement of SER either in </a:t>
            </a:r>
            <a:r>
              <a:rPr lang="en-US" sz="4000" b="1" dirty="0"/>
              <a:t>soft form </a:t>
            </a:r>
            <a:r>
              <a:rPr lang="en-US" sz="4000" dirty="0"/>
              <a:t>aligned in an order to peruse easily or physically kept (hard copies – site visit)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Review team expects </a:t>
            </a:r>
            <a:r>
              <a:rPr lang="en-US" sz="4000" b="1" dirty="0">
                <a:solidFill>
                  <a:srgbClr val="C00000"/>
                </a:solidFill>
              </a:rPr>
              <a:t>provision of all relevant documentary evidence to support each claim </a:t>
            </a:r>
            <a:r>
              <a:rPr lang="en-US" sz="4000" dirty="0"/>
              <a:t>that the University makes with regard to the standards.</a:t>
            </a:r>
          </a:p>
        </p:txBody>
      </p:sp>
    </p:spTree>
    <p:extLst>
      <p:ext uri="{BB962C8B-B14F-4D97-AF65-F5344CB8AC3E}">
        <p14:creationId xmlns:p14="http://schemas.microsoft.com/office/powerpoint/2010/main" val="255216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EE96A-B126-D845-6B58-6DA98ADBA286}"/>
              </a:ext>
            </a:extLst>
          </p:cNvPr>
          <p:cNvSpPr txBox="1"/>
          <p:nvPr/>
        </p:nvSpPr>
        <p:spPr>
          <a:xfrm>
            <a:off x="223735" y="187430"/>
            <a:ext cx="97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Scope of the SER for PR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B9E79-796B-FCC9-7CB6-39317AB1D90C}"/>
              </a:ext>
            </a:extLst>
          </p:cNvPr>
          <p:cNvSpPr txBox="1"/>
          <p:nvPr/>
        </p:nvSpPr>
        <p:spPr>
          <a:xfrm>
            <a:off x="476655" y="1225685"/>
            <a:ext cx="1121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highlight>
                  <a:srgbClr val="FFFF00"/>
                </a:highlight>
              </a:rPr>
              <a:t>Degree of internalization </a:t>
            </a:r>
            <a:r>
              <a:rPr lang="en-US" sz="4400" b="1" dirty="0"/>
              <a:t>of best practices and level of achievement  of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C69CB-BE8B-8C86-0662-D6B842BB8F30}"/>
              </a:ext>
            </a:extLst>
          </p:cNvPr>
          <p:cNvSpPr txBox="1"/>
          <p:nvPr/>
        </p:nvSpPr>
        <p:spPr>
          <a:xfrm>
            <a:off x="476655" y="2890069"/>
            <a:ext cx="1121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/>
              <a:t>Degree of which the </a:t>
            </a:r>
            <a:r>
              <a:rPr lang="en-US" sz="4400" b="1" dirty="0">
                <a:highlight>
                  <a:srgbClr val="00FF00"/>
                </a:highlight>
              </a:rPr>
              <a:t>claims are supported by documented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6091A-0B0F-EE7D-613D-331F49CB04EA}"/>
              </a:ext>
            </a:extLst>
          </p:cNvPr>
          <p:cNvSpPr txBox="1"/>
          <p:nvPr/>
        </p:nvSpPr>
        <p:spPr>
          <a:xfrm>
            <a:off x="488004" y="4666988"/>
            <a:ext cx="1121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highlight>
                  <a:srgbClr val="00FFFF"/>
                </a:highlight>
              </a:rPr>
              <a:t>Accuracy of the data and statements </a:t>
            </a:r>
            <a:r>
              <a:rPr lang="en-US" sz="4400" b="1" dirty="0"/>
              <a:t>made in the SER</a:t>
            </a:r>
          </a:p>
        </p:txBody>
      </p:sp>
    </p:spTree>
    <p:extLst>
      <p:ext uri="{BB962C8B-B14F-4D97-AF65-F5344CB8AC3E}">
        <p14:creationId xmlns:p14="http://schemas.microsoft.com/office/powerpoint/2010/main" val="41753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912FF1-C0EE-C8DD-F8D4-80B615D77BDC}"/>
              </a:ext>
            </a:extLst>
          </p:cNvPr>
          <p:cNvSpPr txBox="1"/>
          <p:nvPr/>
        </p:nvSpPr>
        <p:spPr>
          <a:xfrm>
            <a:off x="0" y="291830"/>
            <a:ext cx="1228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Contents of </a:t>
            </a:r>
            <a:r>
              <a:rPr lang="en-US" sz="4000" b="1" dirty="0">
                <a:solidFill>
                  <a:srgbClr val="C00000"/>
                </a:solidFill>
              </a:rPr>
              <a:t>Self Evaluation Report </a:t>
            </a:r>
            <a:r>
              <a:rPr lang="en-US" sz="4000" b="1" dirty="0"/>
              <a:t>– PR </a:t>
            </a:r>
            <a:r>
              <a:rPr lang="en-US" sz="4000" b="1" dirty="0">
                <a:highlight>
                  <a:srgbClr val="FFFF00"/>
                </a:highlight>
              </a:rPr>
              <a:t>– Internal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F3F78-7919-D029-BF5C-910E22D00E5F}"/>
              </a:ext>
            </a:extLst>
          </p:cNvPr>
          <p:cNvSpPr txBox="1"/>
          <p:nvPr/>
        </p:nvSpPr>
        <p:spPr>
          <a:xfrm>
            <a:off x="351718" y="1439694"/>
            <a:ext cx="11929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/>
              <a:t>Introduction</a:t>
            </a:r>
            <a:r>
              <a:rPr lang="en-US" sz="4800" dirty="0"/>
              <a:t> to the Study Programme</a:t>
            </a:r>
          </a:p>
          <a:p>
            <a:pPr marL="342900" indent="-342900">
              <a:buAutoNum type="arabicPeriod"/>
            </a:pPr>
            <a:r>
              <a:rPr lang="en-US" sz="4800" dirty="0"/>
              <a:t>Process of preparing the SER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rgbClr val="C00000"/>
                </a:solidFill>
              </a:rPr>
              <a:t>Compliance with the Criteria and Standards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5804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3632" y="727787"/>
            <a:ext cx="3429000" cy="2609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Setting goals, operational procedures, </a:t>
            </a:r>
          </a:p>
          <a:p>
            <a:pPr algn="ctr"/>
            <a:r>
              <a:rPr lang="en-US" sz="3600" b="1" dirty="0"/>
              <a:t>Best practices &amp;</a:t>
            </a:r>
          </a:p>
          <a:p>
            <a:pPr algn="ctr"/>
            <a:r>
              <a:rPr lang="en-US" sz="3600" b="1" dirty="0"/>
              <a:t> Bench marks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7766" y="866997"/>
            <a:ext cx="3581400" cy="2698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Institution/Program Self Assessment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(on implementation and performance)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in terms of output &amp; outcome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632" y="4775730"/>
            <a:ext cx="3429000" cy="1127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IR/PR Reports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68195" y="1558784"/>
            <a:ext cx="533400" cy="94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59337" y="467134"/>
            <a:ext cx="861774" cy="6139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/>
              <a:t>Self Evaluation Report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431509" y="2380996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0073" y="6219783"/>
            <a:ext cx="917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Centre for Quality Assurance/ Faculty</a:t>
            </a:r>
          </a:p>
        </p:txBody>
      </p:sp>
      <p:sp>
        <p:nvSpPr>
          <p:cNvPr id="19" name="Bent Arrow 18"/>
          <p:cNvSpPr/>
          <p:nvPr/>
        </p:nvSpPr>
        <p:spPr>
          <a:xfrm rot="10800000">
            <a:off x="8272829" y="6127488"/>
            <a:ext cx="1178255" cy="707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609004" y="6009074"/>
            <a:ext cx="1178256" cy="4025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4386" y="6298869"/>
            <a:ext cx="2743200" cy="365125"/>
          </a:xfrm>
        </p:spPr>
        <p:txBody>
          <a:bodyPr/>
          <a:lstStyle/>
          <a:p>
            <a:fld id="{38F5FC08-CDD3-44AB-B844-69927825B187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3E27B-451A-EBB4-72F9-D415F8AE8BB9}"/>
              </a:ext>
            </a:extLst>
          </p:cNvPr>
          <p:cNvSpPr txBox="1"/>
          <p:nvPr/>
        </p:nvSpPr>
        <p:spPr>
          <a:xfrm>
            <a:off x="233265" y="-87816"/>
            <a:ext cx="118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Institutional Review / Program Review </a:t>
            </a:r>
            <a:r>
              <a:rPr lang="en-US" sz="4800" b="1" dirty="0">
                <a:solidFill>
                  <a:srgbClr val="C00000"/>
                </a:solidFill>
              </a:rPr>
              <a:t>- External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040F-8CAE-C90D-30B4-677AB23A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D295CA-EEBB-1217-596E-06FA7244C57E}"/>
              </a:ext>
            </a:extLst>
          </p:cNvPr>
          <p:cNvSpPr/>
          <p:nvPr/>
        </p:nvSpPr>
        <p:spPr>
          <a:xfrm>
            <a:off x="0" y="767903"/>
            <a:ext cx="3232664" cy="2609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Setting goals, operational procedures, </a:t>
            </a:r>
          </a:p>
          <a:p>
            <a:pPr algn="ctr"/>
            <a:r>
              <a:rPr lang="en-US" sz="3600" b="1" dirty="0"/>
              <a:t>Best practices &amp;</a:t>
            </a:r>
          </a:p>
          <a:p>
            <a:pPr algn="ctr"/>
            <a:r>
              <a:rPr lang="en-US" sz="3600" b="1" dirty="0"/>
              <a:t> Bench marks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9DB26-1D66-EEFE-13DF-EFC6BEC4CD5E}"/>
              </a:ext>
            </a:extLst>
          </p:cNvPr>
          <p:cNvSpPr/>
          <p:nvPr/>
        </p:nvSpPr>
        <p:spPr>
          <a:xfrm>
            <a:off x="3713976" y="767903"/>
            <a:ext cx="3662675" cy="2698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Institution/Program Self Assessment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(on implementation and performance)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in terms of output &amp; outcome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8A9C6-E1DD-F527-77AD-F6711665BF95}"/>
              </a:ext>
            </a:extLst>
          </p:cNvPr>
          <p:cNvSpPr/>
          <p:nvPr/>
        </p:nvSpPr>
        <p:spPr>
          <a:xfrm>
            <a:off x="0" y="4416161"/>
            <a:ext cx="3079102" cy="1127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IR/PR Reports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5AFA6BB-B65B-01BE-AD51-297A8DBD68ED}"/>
              </a:ext>
            </a:extLst>
          </p:cNvPr>
          <p:cNvSpPr/>
          <p:nvPr/>
        </p:nvSpPr>
        <p:spPr>
          <a:xfrm>
            <a:off x="3276591" y="1611422"/>
            <a:ext cx="533400" cy="94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5A8BA-BBE7-0CAF-DBE9-A1034444A188}"/>
              </a:ext>
            </a:extLst>
          </p:cNvPr>
          <p:cNvSpPr txBox="1"/>
          <p:nvPr/>
        </p:nvSpPr>
        <p:spPr>
          <a:xfrm>
            <a:off x="7476172" y="579884"/>
            <a:ext cx="861774" cy="55102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/>
              <a:t>Self Evaluation Report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198A304-7056-5F13-6152-DFBA8A97F447}"/>
              </a:ext>
            </a:extLst>
          </p:cNvPr>
          <p:cNvSpPr/>
          <p:nvPr/>
        </p:nvSpPr>
        <p:spPr>
          <a:xfrm>
            <a:off x="7246018" y="1611422"/>
            <a:ext cx="533400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E35A6-7669-8A61-630D-9707AA544669}"/>
              </a:ext>
            </a:extLst>
          </p:cNvPr>
          <p:cNvSpPr txBox="1"/>
          <p:nvPr/>
        </p:nvSpPr>
        <p:spPr>
          <a:xfrm>
            <a:off x="859253" y="6205448"/>
            <a:ext cx="352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CQA/Faculty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2C9173F0-A4F7-852E-E0B8-9A9C02E03654}"/>
              </a:ext>
            </a:extLst>
          </p:cNvPr>
          <p:cNvSpPr/>
          <p:nvPr/>
        </p:nvSpPr>
        <p:spPr>
          <a:xfrm>
            <a:off x="1116372" y="5585506"/>
            <a:ext cx="1178256" cy="6112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B2D6F-3296-4CCD-CD22-A21A8881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4386" y="6298869"/>
            <a:ext cx="2743200" cy="365125"/>
          </a:xfrm>
        </p:spPr>
        <p:txBody>
          <a:bodyPr/>
          <a:lstStyle/>
          <a:p>
            <a:fld id="{38F5FC08-CDD3-44AB-B844-69927825B187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DB029-E7FD-36F8-629B-A8537485169E}"/>
              </a:ext>
            </a:extLst>
          </p:cNvPr>
          <p:cNvSpPr txBox="1"/>
          <p:nvPr/>
        </p:nvSpPr>
        <p:spPr>
          <a:xfrm>
            <a:off x="233265" y="-87816"/>
            <a:ext cx="118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Institutional Review / Program Review </a:t>
            </a:r>
            <a:r>
              <a:rPr lang="en-US" sz="4800" b="1" dirty="0">
                <a:solidFill>
                  <a:srgbClr val="C00000"/>
                </a:solidFill>
              </a:rPr>
              <a:t>- External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A4E98-8276-6D43-4ECD-96E99506C048}"/>
              </a:ext>
            </a:extLst>
          </p:cNvPr>
          <p:cNvSpPr/>
          <p:nvPr/>
        </p:nvSpPr>
        <p:spPr>
          <a:xfrm>
            <a:off x="3587563" y="4342364"/>
            <a:ext cx="3719784" cy="1353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Feed Back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7A21B1CE-7E37-54A8-16AB-BDF2902DA95F}"/>
              </a:ext>
            </a:extLst>
          </p:cNvPr>
          <p:cNvSpPr/>
          <p:nvPr/>
        </p:nvSpPr>
        <p:spPr>
          <a:xfrm rot="5400000">
            <a:off x="4895871" y="3423513"/>
            <a:ext cx="680752" cy="823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82A63E30-57B4-3EEB-75C5-8949EEA4DE02}"/>
              </a:ext>
            </a:extLst>
          </p:cNvPr>
          <p:cNvSpPr/>
          <p:nvPr/>
        </p:nvSpPr>
        <p:spPr>
          <a:xfrm rot="10800000">
            <a:off x="3088047" y="4673199"/>
            <a:ext cx="533400" cy="74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814FA-7513-54F8-F41E-39B5EB5338D5}"/>
              </a:ext>
            </a:extLst>
          </p:cNvPr>
          <p:cNvSpPr txBox="1"/>
          <p:nvPr/>
        </p:nvSpPr>
        <p:spPr>
          <a:xfrm>
            <a:off x="8337946" y="718150"/>
            <a:ext cx="1046440" cy="4367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Desk Evaluation and Visit to virtual platform and site visit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471A0-4B4A-A914-9D4A-13D301A351A6}"/>
              </a:ext>
            </a:extLst>
          </p:cNvPr>
          <p:cNvSpPr txBox="1"/>
          <p:nvPr/>
        </p:nvSpPr>
        <p:spPr>
          <a:xfrm>
            <a:off x="9630881" y="718150"/>
            <a:ext cx="1046440" cy="43670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Peer Review Team Report</a:t>
            </a:r>
          </a:p>
          <a:p>
            <a:pPr algn="ctr"/>
            <a:r>
              <a:rPr lang="en-US" sz="2800" b="1" dirty="0"/>
              <a:t> [EQA Report]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43F02-8F37-0F99-33CB-9FB9928448AC}"/>
              </a:ext>
            </a:extLst>
          </p:cNvPr>
          <p:cNvSpPr txBox="1"/>
          <p:nvPr/>
        </p:nvSpPr>
        <p:spPr>
          <a:xfrm>
            <a:off x="10923816" y="718150"/>
            <a:ext cx="1046440" cy="4367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Review of EQA Report by </a:t>
            </a:r>
          </a:p>
          <a:p>
            <a:pPr algn="ctr"/>
            <a:r>
              <a:rPr lang="en-US" sz="2800" b="1" dirty="0"/>
              <a:t>QA Agency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D43FC-A3C9-692D-D938-DE9665EA124D}"/>
              </a:ext>
            </a:extLst>
          </p:cNvPr>
          <p:cNvSpPr txBox="1"/>
          <p:nvPr/>
        </p:nvSpPr>
        <p:spPr>
          <a:xfrm>
            <a:off x="8337946" y="5223448"/>
            <a:ext cx="3160727" cy="156966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QAAC Report</a:t>
            </a:r>
          </a:p>
          <a:p>
            <a:pPr algn="ctr"/>
            <a:r>
              <a:rPr lang="en-US" sz="2400" b="1" dirty="0"/>
              <a:t>Feedback on Quality of Input, Processes, and output/outcomes</a:t>
            </a:r>
          </a:p>
        </p:txBody>
      </p:sp>
      <p:sp>
        <p:nvSpPr>
          <p:cNvPr id="17" name="Right Arrow 14">
            <a:extLst>
              <a:ext uri="{FF2B5EF4-FFF2-40B4-BE49-F238E27FC236}">
                <a16:creationId xmlns:a16="http://schemas.microsoft.com/office/drawing/2014/main" id="{746E8E8E-7C56-6B8B-5034-92BB5C5EEE73}"/>
              </a:ext>
            </a:extLst>
          </p:cNvPr>
          <p:cNvSpPr/>
          <p:nvPr/>
        </p:nvSpPr>
        <p:spPr>
          <a:xfrm>
            <a:off x="8136186" y="2274531"/>
            <a:ext cx="370585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4">
            <a:extLst>
              <a:ext uri="{FF2B5EF4-FFF2-40B4-BE49-F238E27FC236}">
                <a16:creationId xmlns:a16="http://schemas.microsoft.com/office/drawing/2014/main" id="{F65DF9F1-3E7C-DF56-776C-FD54F214E72A}"/>
              </a:ext>
            </a:extLst>
          </p:cNvPr>
          <p:cNvSpPr/>
          <p:nvPr/>
        </p:nvSpPr>
        <p:spPr>
          <a:xfrm>
            <a:off x="9322341" y="2292692"/>
            <a:ext cx="472141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4">
            <a:extLst>
              <a:ext uri="{FF2B5EF4-FFF2-40B4-BE49-F238E27FC236}">
                <a16:creationId xmlns:a16="http://schemas.microsoft.com/office/drawing/2014/main" id="{80298A0A-2D5F-7091-F2B0-BE98A0EF9BF0}"/>
              </a:ext>
            </a:extLst>
          </p:cNvPr>
          <p:cNvSpPr/>
          <p:nvPr/>
        </p:nvSpPr>
        <p:spPr>
          <a:xfrm>
            <a:off x="10570694" y="2292692"/>
            <a:ext cx="472141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66F74CF9-847B-DF67-C177-745CDB147B83}"/>
              </a:ext>
            </a:extLst>
          </p:cNvPr>
          <p:cNvSpPr/>
          <p:nvPr/>
        </p:nvSpPr>
        <p:spPr>
          <a:xfrm rot="10800000">
            <a:off x="11498672" y="5085180"/>
            <a:ext cx="471583" cy="961815"/>
          </a:xfrm>
          <a:prstGeom prst="bentArrow">
            <a:avLst>
              <a:gd name="adj1" fmla="val 45169"/>
              <a:gd name="adj2" fmla="val 25000"/>
              <a:gd name="adj3" fmla="val 32563"/>
              <a:gd name="adj4" fmla="val 235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11">
            <a:extLst>
              <a:ext uri="{FF2B5EF4-FFF2-40B4-BE49-F238E27FC236}">
                <a16:creationId xmlns:a16="http://schemas.microsoft.com/office/drawing/2014/main" id="{D15CC969-6A0C-D12B-9350-C2F21D12C00C}"/>
              </a:ext>
            </a:extLst>
          </p:cNvPr>
          <p:cNvSpPr/>
          <p:nvPr/>
        </p:nvSpPr>
        <p:spPr>
          <a:xfrm rot="10800000">
            <a:off x="3713976" y="6339346"/>
            <a:ext cx="4548338" cy="430250"/>
          </a:xfrm>
          <a:prstGeom prst="rightArrow">
            <a:avLst>
              <a:gd name="adj1" fmla="val 55018"/>
              <a:gd name="adj2" fmla="val 587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21" grpId="0" animBg="1"/>
      <p:bldP spid="2" grpId="0" animBg="1"/>
      <p:bldP spid="5" grpId="0" animBg="1"/>
      <p:bldP spid="9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7611" y="1003051"/>
            <a:ext cx="34290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Setting goals, operational procedures, </a:t>
            </a:r>
          </a:p>
          <a:p>
            <a:pPr algn="ctr"/>
            <a:r>
              <a:rPr lang="en-US" sz="3600" b="1" dirty="0"/>
              <a:t>Best practices &amp;</a:t>
            </a:r>
          </a:p>
          <a:p>
            <a:pPr algn="ctr"/>
            <a:r>
              <a:rPr lang="en-US" sz="3600" b="1" dirty="0"/>
              <a:t> Bench marks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1745" y="1003051"/>
            <a:ext cx="3581400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Institution/Program Self Assessment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(on implementation and performance)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in terms of output &amp; outcome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121" y="4661220"/>
            <a:ext cx="3429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Introducing changes and improvements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1718" y="5041652"/>
            <a:ext cx="4442681" cy="1353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Feed Back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067123" y="1280555"/>
            <a:ext cx="533400" cy="78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972942" y="4056490"/>
            <a:ext cx="680752" cy="823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177443" y="5346451"/>
            <a:ext cx="533400" cy="74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2018255" y="3936751"/>
            <a:ext cx="533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nut 21"/>
          <p:cNvSpPr/>
          <p:nvPr/>
        </p:nvSpPr>
        <p:spPr>
          <a:xfrm>
            <a:off x="2114358" y="1566592"/>
            <a:ext cx="4405099" cy="4250707"/>
          </a:xfrm>
          <a:prstGeom prst="donut">
            <a:avLst>
              <a:gd name="adj" fmla="val 382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7F6D7-2D9A-5411-08D3-360E3E540F24}"/>
              </a:ext>
            </a:extLst>
          </p:cNvPr>
          <p:cNvSpPr txBox="1"/>
          <p:nvPr/>
        </p:nvSpPr>
        <p:spPr>
          <a:xfrm>
            <a:off x="0" y="9577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Progress Reporting and Monitoring </a:t>
            </a:r>
            <a:r>
              <a:rPr lang="en-US" sz="4400" b="1" dirty="0">
                <a:solidFill>
                  <a:srgbClr val="C00000"/>
                </a:solidFill>
              </a:rPr>
              <a:t>– PR Cycle 1, 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								                 IR- Cycle 2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6EF57-00B0-51B3-28AB-F9820F881D48}"/>
              </a:ext>
            </a:extLst>
          </p:cNvPr>
          <p:cNvSpPr txBox="1"/>
          <p:nvPr/>
        </p:nvSpPr>
        <p:spPr>
          <a:xfrm>
            <a:off x="9856808" y="1280555"/>
            <a:ext cx="1661993" cy="52130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800" b="1" dirty="0"/>
              <a:t>Progress Reported/ </a:t>
            </a:r>
          </a:p>
          <a:p>
            <a:pPr algn="ctr"/>
            <a:r>
              <a:rPr lang="en-US" sz="4800" b="1" dirty="0"/>
              <a:t>NOT Reported ?</a:t>
            </a:r>
          </a:p>
        </p:txBody>
      </p:sp>
    </p:spTree>
    <p:extLst>
      <p:ext uri="{BB962C8B-B14F-4D97-AF65-F5344CB8AC3E}">
        <p14:creationId xmlns:p14="http://schemas.microsoft.com/office/powerpoint/2010/main" val="2848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164DE-F73A-2D13-E2BB-DF0C252F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6CE2E9-4AF8-B088-954B-5D2DE0979417}"/>
              </a:ext>
            </a:extLst>
          </p:cNvPr>
          <p:cNvSpPr/>
          <p:nvPr/>
        </p:nvSpPr>
        <p:spPr>
          <a:xfrm>
            <a:off x="487308" y="854484"/>
            <a:ext cx="3429000" cy="2541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Setting goals, operational procedures, </a:t>
            </a:r>
          </a:p>
          <a:p>
            <a:pPr algn="ctr"/>
            <a:r>
              <a:rPr lang="en-US" sz="3600" b="1" dirty="0"/>
              <a:t>Best practices &amp;</a:t>
            </a:r>
          </a:p>
          <a:p>
            <a:pPr algn="ctr"/>
            <a:r>
              <a:rPr lang="en-US" sz="3600" b="1" dirty="0"/>
              <a:t> Bench marks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6AA60-1AC1-88D0-260F-FD3BDD8CD757}"/>
              </a:ext>
            </a:extLst>
          </p:cNvPr>
          <p:cNvSpPr/>
          <p:nvPr/>
        </p:nvSpPr>
        <p:spPr>
          <a:xfrm>
            <a:off x="4623762" y="863010"/>
            <a:ext cx="3581400" cy="2770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Institution/Program Self Assessment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(on implementation and performance)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in terms of output &amp; outcome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63D71-5CFE-09FD-90D0-6E9E520DC476}"/>
              </a:ext>
            </a:extLst>
          </p:cNvPr>
          <p:cNvSpPr/>
          <p:nvPr/>
        </p:nvSpPr>
        <p:spPr>
          <a:xfrm>
            <a:off x="496142" y="3886769"/>
            <a:ext cx="3429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Introducing changes and improvements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86A806-AB2A-6A56-87F1-E71FC6B8FBF8}"/>
              </a:ext>
            </a:extLst>
          </p:cNvPr>
          <p:cNvSpPr/>
          <p:nvPr/>
        </p:nvSpPr>
        <p:spPr>
          <a:xfrm>
            <a:off x="4857739" y="4267201"/>
            <a:ext cx="2941093" cy="1353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Feed Back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9BC81D1-616D-6AE9-AA80-2F775830DBCD}"/>
              </a:ext>
            </a:extLst>
          </p:cNvPr>
          <p:cNvSpPr/>
          <p:nvPr/>
        </p:nvSpPr>
        <p:spPr>
          <a:xfrm>
            <a:off x="3950732" y="1542199"/>
            <a:ext cx="533400" cy="94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0F354B6-7B2B-D16E-9389-D235DDBE2D1B}"/>
              </a:ext>
            </a:extLst>
          </p:cNvPr>
          <p:cNvSpPr/>
          <p:nvPr/>
        </p:nvSpPr>
        <p:spPr>
          <a:xfrm rot="5400000">
            <a:off x="5949014" y="3532113"/>
            <a:ext cx="533400" cy="823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C1AB87B-99BB-088F-B6CA-7AB5C11A7522}"/>
              </a:ext>
            </a:extLst>
          </p:cNvPr>
          <p:cNvSpPr/>
          <p:nvPr/>
        </p:nvSpPr>
        <p:spPr>
          <a:xfrm rot="10800000">
            <a:off x="4093464" y="4572000"/>
            <a:ext cx="533400" cy="74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687D2D4-7254-EE26-5108-725DE95782D1}"/>
              </a:ext>
            </a:extLst>
          </p:cNvPr>
          <p:cNvSpPr/>
          <p:nvPr/>
        </p:nvSpPr>
        <p:spPr>
          <a:xfrm rot="16200000">
            <a:off x="1962000" y="3210775"/>
            <a:ext cx="437007" cy="87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E37F-8D38-9E1C-4D85-2301AB51DAD5}"/>
              </a:ext>
            </a:extLst>
          </p:cNvPr>
          <p:cNvSpPr txBox="1"/>
          <p:nvPr/>
        </p:nvSpPr>
        <p:spPr>
          <a:xfrm>
            <a:off x="9641762" y="465958"/>
            <a:ext cx="1538883" cy="6139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/>
              <a:t>Self Evaluation Report</a:t>
            </a:r>
          </a:p>
          <a:p>
            <a:pPr algn="ctr"/>
            <a:r>
              <a:rPr lang="en-US" sz="4400" b="1" dirty="0"/>
              <a:t>[</a:t>
            </a:r>
            <a:r>
              <a:rPr lang="en-US" sz="4400" b="1" dirty="0">
                <a:solidFill>
                  <a:srgbClr val="00B050"/>
                </a:solidFill>
              </a:rPr>
              <a:t>Essential information</a:t>
            </a:r>
            <a:r>
              <a:rPr lang="en-US" sz="4400" b="1" dirty="0"/>
              <a:t>]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EA21448-CD09-8586-06F1-E19E1D5501A5}"/>
              </a:ext>
            </a:extLst>
          </p:cNvPr>
          <p:cNvSpPr/>
          <p:nvPr/>
        </p:nvSpPr>
        <p:spPr>
          <a:xfrm>
            <a:off x="8205162" y="1531337"/>
            <a:ext cx="1358319" cy="94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14DED-495F-F92F-41CF-C5D8A8FC87E3}"/>
              </a:ext>
            </a:extLst>
          </p:cNvPr>
          <p:cNvSpPr txBox="1"/>
          <p:nvPr/>
        </p:nvSpPr>
        <p:spPr>
          <a:xfrm>
            <a:off x="1174091" y="6207972"/>
            <a:ext cx="634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Centre for Quality Assurance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59CAC38F-2449-5A03-F2B4-529A552E828D}"/>
              </a:ext>
            </a:extLst>
          </p:cNvPr>
          <p:cNvSpPr/>
          <p:nvPr/>
        </p:nvSpPr>
        <p:spPr>
          <a:xfrm rot="10800000">
            <a:off x="7494032" y="5966848"/>
            <a:ext cx="1600201" cy="891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9E92BFDC-174D-A8D5-8077-07ED4DDEA44F}"/>
              </a:ext>
            </a:extLst>
          </p:cNvPr>
          <p:cNvSpPr/>
          <p:nvPr/>
        </p:nvSpPr>
        <p:spPr>
          <a:xfrm>
            <a:off x="1591376" y="5886842"/>
            <a:ext cx="1178256" cy="4025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591C62C-E1CA-35F6-22D0-D2533605D2A9}"/>
              </a:ext>
            </a:extLst>
          </p:cNvPr>
          <p:cNvSpPr/>
          <p:nvPr/>
        </p:nvSpPr>
        <p:spPr>
          <a:xfrm>
            <a:off x="2138425" y="900752"/>
            <a:ext cx="8390979" cy="5802094"/>
          </a:xfrm>
          <a:prstGeom prst="frame">
            <a:avLst>
              <a:gd name="adj1" fmla="val 16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E46BD-2B2C-1C5B-9393-CB34C196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1632" y="6356350"/>
            <a:ext cx="2743200" cy="365125"/>
          </a:xfrm>
        </p:spPr>
        <p:txBody>
          <a:bodyPr/>
          <a:lstStyle/>
          <a:p>
            <a:fld id="{38F5FC08-CDD3-44AB-B844-69927825B187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FE8CC-8D86-BB69-5DFC-48248A8BCDF7}"/>
              </a:ext>
            </a:extLst>
          </p:cNvPr>
          <p:cNvSpPr txBox="1"/>
          <p:nvPr/>
        </p:nvSpPr>
        <p:spPr>
          <a:xfrm>
            <a:off x="233265" y="-87816"/>
            <a:ext cx="1189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Institutional Review / Program Review </a:t>
            </a:r>
            <a:r>
              <a:rPr lang="en-US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- 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Internal</a:t>
            </a:r>
            <a:endParaRPr lang="en-US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60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19" grpId="0" animBg="1"/>
      <p:bldP spid="2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BF66-D899-D7ED-0309-24A3965C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605167-AFE5-339C-A439-37B231243C48}"/>
              </a:ext>
            </a:extLst>
          </p:cNvPr>
          <p:cNvSpPr/>
          <p:nvPr/>
        </p:nvSpPr>
        <p:spPr>
          <a:xfrm>
            <a:off x="0" y="767903"/>
            <a:ext cx="3232664" cy="2609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Setting goals, operational procedures, </a:t>
            </a:r>
          </a:p>
          <a:p>
            <a:pPr algn="ctr"/>
            <a:r>
              <a:rPr lang="en-US" sz="3600" b="1" dirty="0"/>
              <a:t>Best practices &amp;</a:t>
            </a:r>
          </a:p>
          <a:p>
            <a:pPr algn="ctr"/>
            <a:r>
              <a:rPr lang="en-US" sz="3600" b="1" dirty="0"/>
              <a:t> Bench marks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AFE26-5F38-D845-897D-25B1B07EADCF}"/>
              </a:ext>
            </a:extLst>
          </p:cNvPr>
          <p:cNvSpPr/>
          <p:nvPr/>
        </p:nvSpPr>
        <p:spPr>
          <a:xfrm>
            <a:off x="3713976" y="767903"/>
            <a:ext cx="3662675" cy="2698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Institution/Program Self Assessment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(on implementation and performance)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in terms of output &amp; outcome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0607A-59B9-4665-1C22-0EAD29DCD787}"/>
              </a:ext>
            </a:extLst>
          </p:cNvPr>
          <p:cNvSpPr/>
          <p:nvPr/>
        </p:nvSpPr>
        <p:spPr>
          <a:xfrm>
            <a:off x="0" y="4416161"/>
            <a:ext cx="3079102" cy="1127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IR/PR Reports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160D0BD-78A8-FBFF-29FF-0E6AE7FC9509}"/>
              </a:ext>
            </a:extLst>
          </p:cNvPr>
          <p:cNvSpPr/>
          <p:nvPr/>
        </p:nvSpPr>
        <p:spPr>
          <a:xfrm>
            <a:off x="3276591" y="1611422"/>
            <a:ext cx="533400" cy="94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52027-0978-9374-DF5F-8765DBEDE3DD}"/>
              </a:ext>
            </a:extLst>
          </p:cNvPr>
          <p:cNvSpPr txBox="1"/>
          <p:nvPr/>
        </p:nvSpPr>
        <p:spPr>
          <a:xfrm>
            <a:off x="7476172" y="579884"/>
            <a:ext cx="861774" cy="55102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/>
              <a:t>Self Evaluation Report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5652AEA-8BAE-7724-5DC1-8FE794506598}"/>
              </a:ext>
            </a:extLst>
          </p:cNvPr>
          <p:cNvSpPr/>
          <p:nvPr/>
        </p:nvSpPr>
        <p:spPr>
          <a:xfrm>
            <a:off x="7246018" y="1611422"/>
            <a:ext cx="533400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FE2124-2AF6-A6C4-6B3C-BAA98C681A37}"/>
              </a:ext>
            </a:extLst>
          </p:cNvPr>
          <p:cNvSpPr txBox="1"/>
          <p:nvPr/>
        </p:nvSpPr>
        <p:spPr>
          <a:xfrm>
            <a:off x="859253" y="6205448"/>
            <a:ext cx="352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CQA/Faculty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E61DE672-C9F8-8317-EC84-892593B2D885}"/>
              </a:ext>
            </a:extLst>
          </p:cNvPr>
          <p:cNvSpPr/>
          <p:nvPr/>
        </p:nvSpPr>
        <p:spPr>
          <a:xfrm>
            <a:off x="1116372" y="5585506"/>
            <a:ext cx="1178256" cy="6112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78F6C-FA18-3BFA-6789-10C6BCAC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4386" y="6298869"/>
            <a:ext cx="2743200" cy="365125"/>
          </a:xfrm>
        </p:spPr>
        <p:txBody>
          <a:bodyPr/>
          <a:lstStyle/>
          <a:p>
            <a:fld id="{38F5FC08-CDD3-44AB-B844-69927825B187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D4AF0-2847-4176-D923-F1EF96627B68}"/>
              </a:ext>
            </a:extLst>
          </p:cNvPr>
          <p:cNvSpPr txBox="1"/>
          <p:nvPr/>
        </p:nvSpPr>
        <p:spPr>
          <a:xfrm>
            <a:off x="233265" y="-87816"/>
            <a:ext cx="118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Institutional Review / Program Review </a:t>
            </a:r>
            <a:r>
              <a:rPr lang="en-US" sz="4800" b="1" dirty="0">
                <a:solidFill>
                  <a:srgbClr val="C00000"/>
                </a:solidFill>
              </a:rPr>
              <a:t>- </a:t>
            </a:r>
            <a:r>
              <a:rPr lang="en-US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Internal</a:t>
            </a:r>
            <a:endParaRPr lang="en-US" sz="44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6C8EB-67AD-0A00-6297-A8DB83D469EC}"/>
              </a:ext>
            </a:extLst>
          </p:cNvPr>
          <p:cNvSpPr/>
          <p:nvPr/>
        </p:nvSpPr>
        <p:spPr>
          <a:xfrm>
            <a:off x="3587563" y="4342364"/>
            <a:ext cx="3719784" cy="1353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Feed Back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A3E8C395-0CF3-1A5B-6923-00BFE7288B15}"/>
              </a:ext>
            </a:extLst>
          </p:cNvPr>
          <p:cNvSpPr/>
          <p:nvPr/>
        </p:nvSpPr>
        <p:spPr>
          <a:xfrm rot="5400000">
            <a:off x="4895871" y="3423513"/>
            <a:ext cx="680752" cy="823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F57C44CB-0319-8DB5-C29E-04B00CB79FF0}"/>
              </a:ext>
            </a:extLst>
          </p:cNvPr>
          <p:cNvSpPr/>
          <p:nvPr/>
        </p:nvSpPr>
        <p:spPr>
          <a:xfrm rot="10800000">
            <a:off x="3088047" y="4673199"/>
            <a:ext cx="533400" cy="74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71B41-F383-B0CE-079C-9FDB0648E528}"/>
              </a:ext>
            </a:extLst>
          </p:cNvPr>
          <p:cNvSpPr txBox="1"/>
          <p:nvPr/>
        </p:nvSpPr>
        <p:spPr>
          <a:xfrm>
            <a:off x="8337946" y="718150"/>
            <a:ext cx="1046440" cy="4367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Desk Evaluation and Visit to virtual platform and site visit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D0EBF-638E-8AD4-AA34-52D0CFA98058}"/>
              </a:ext>
            </a:extLst>
          </p:cNvPr>
          <p:cNvSpPr txBox="1"/>
          <p:nvPr/>
        </p:nvSpPr>
        <p:spPr>
          <a:xfrm>
            <a:off x="9630881" y="718150"/>
            <a:ext cx="1046440" cy="43670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Peer Review Team Report</a:t>
            </a:r>
          </a:p>
          <a:p>
            <a:pPr algn="ctr"/>
            <a:r>
              <a:rPr lang="en-US" sz="2800" b="1" dirty="0"/>
              <a:t> [EQA Report]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86E0F-9471-7DB0-C783-FF6BADA9A54B}"/>
              </a:ext>
            </a:extLst>
          </p:cNvPr>
          <p:cNvSpPr txBox="1"/>
          <p:nvPr/>
        </p:nvSpPr>
        <p:spPr>
          <a:xfrm>
            <a:off x="10923816" y="718150"/>
            <a:ext cx="1046440" cy="4367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/>
              <a:t>Review of EQA Report by </a:t>
            </a:r>
          </a:p>
          <a:p>
            <a:pPr algn="ctr"/>
            <a:r>
              <a:rPr lang="en-US" sz="2800" b="1" dirty="0"/>
              <a:t>QA Agency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3AA2B-9F16-9EE8-F553-EE19693E8A3D}"/>
              </a:ext>
            </a:extLst>
          </p:cNvPr>
          <p:cNvSpPr txBox="1"/>
          <p:nvPr/>
        </p:nvSpPr>
        <p:spPr>
          <a:xfrm>
            <a:off x="8337946" y="5223448"/>
            <a:ext cx="3160727" cy="156966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QAAC Report</a:t>
            </a:r>
          </a:p>
          <a:p>
            <a:pPr algn="ctr"/>
            <a:r>
              <a:rPr lang="en-US" sz="2400" b="1" dirty="0"/>
              <a:t>Feedback on Quality of Input, Processes, and output/outcomes</a:t>
            </a:r>
          </a:p>
        </p:txBody>
      </p:sp>
      <p:sp>
        <p:nvSpPr>
          <p:cNvPr id="17" name="Right Arrow 14">
            <a:extLst>
              <a:ext uri="{FF2B5EF4-FFF2-40B4-BE49-F238E27FC236}">
                <a16:creationId xmlns:a16="http://schemas.microsoft.com/office/drawing/2014/main" id="{6EA7E364-5F5E-2172-2A9D-5C40A2799B07}"/>
              </a:ext>
            </a:extLst>
          </p:cNvPr>
          <p:cNvSpPr/>
          <p:nvPr/>
        </p:nvSpPr>
        <p:spPr>
          <a:xfrm>
            <a:off x="8136186" y="2274531"/>
            <a:ext cx="370585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4">
            <a:extLst>
              <a:ext uri="{FF2B5EF4-FFF2-40B4-BE49-F238E27FC236}">
                <a16:creationId xmlns:a16="http://schemas.microsoft.com/office/drawing/2014/main" id="{C7A6F39E-367F-5E25-B8BB-EB721ED1D6FB}"/>
              </a:ext>
            </a:extLst>
          </p:cNvPr>
          <p:cNvSpPr/>
          <p:nvPr/>
        </p:nvSpPr>
        <p:spPr>
          <a:xfrm>
            <a:off x="9322341" y="2292692"/>
            <a:ext cx="472141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4">
            <a:extLst>
              <a:ext uri="{FF2B5EF4-FFF2-40B4-BE49-F238E27FC236}">
                <a16:creationId xmlns:a16="http://schemas.microsoft.com/office/drawing/2014/main" id="{91BAF224-481F-590B-AE60-063786C48CDA}"/>
              </a:ext>
            </a:extLst>
          </p:cNvPr>
          <p:cNvSpPr/>
          <p:nvPr/>
        </p:nvSpPr>
        <p:spPr>
          <a:xfrm>
            <a:off x="10570694" y="2292692"/>
            <a:ext cx="472141" cy="8309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70C21986-4F6A-9F51-749E-74873ADCF6DC}"/>
              </a:ext>
            </a:extLst>
          </p:cNvPr>
          <p:cNvSpPr/>
          <p:nvPr/>
        </p:nvSpPr>
        <p:spPr>
          <a:xfrm rot="10800000">
            <a:off x="11498672" y="5085180"/>
            <a:ext cx="471583" cy="961815"/>
          </a:xfrm>
          <a:prstGeom prst="bentArrow">
            <a:avLst>
              <a:gd name="adj1" fmla="val 45169"/>
              <a:gd name="adj2" fmla="val 25000"/>
              <a:gd name="adj3" fmla="val 32563"/>
              <a:gd name="adj4" fmla="val 235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11">
            <a:extLst>
              <a:ext uri="{FF2B5EF4-FFF2-40B4-BE49-F238E27FC236}">
                <a16:creationId xmlns:a16="http://schemas.microsoft.com/office/drawing/2014/main" id="{DBDCB5F2-8AC3-201E-C322-D9200168352B}"/>
              </a:ext>
            </a:extLst>
          </p:cNvPr>
          <p:cNvSpPr/>
          <p:nvPr/>
        </p:nvSpPr>
        <p:spPr>
          <a:xfrm rot="10800000">
            <a:off x="3713976" y="6339346"/>
            <a:ext cx="4548338" cy="430250"/>
          </a:xfrm>
          <a:prstGeom prst="rightArrow">
            <a:avLst>
              <a:gd name="adj1" fmla="val 55018"/>
              <a:gd name="adj2" fmla="val 587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21" grpId="0" animBg="1"/>
      <p:bldP spid="2" grpId="0" animBg="1"/>
      <p:bldP spid="5" grpId="0" animBg="1"/>
      <p:bldP spid="9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08" y="-5894"/>
            <a:ext cx="3505200" cy="1679812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C00000"/>
                </a:solidFill>
              </a:rPr>
              <a:t>I</a:t>
            </a:r>
            <a:r>
              <a:rPr lang="en-US" sz="4800" b="1" dirty="0"/>
              <a:t>nstitutional </a:t>
            </a:r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sz="4800" b="1" dirty="0"/>
              <a:t>eview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10000" r="34876" b="9073"/>
          <a:stretch/>
        </p:blipFill>
        <p:spPr bwMode="auto">
          <a:xfrm>
            <a:off x="330592" y="1533125"/>
            <a:ext cx="3529816" cy="52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10166" y="-146687"/>
            <a:ext cx="3505200" cy="167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P</a:t>
            </a:r>
            <a:r>
              <a:rPr lang="en-US" sz="4800" b="1" dirty="0"/>
              <a:t>rogram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sz="4800" b="1" dirty="0"/>
              <a:t>eview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5" t="38846" r="16099" b="14925"/>
          <a:stretch/>
        </p:blipFill>
        <p:spPr bwMode="auto">
          <a:xfrm>
            <a:off x="6664069" y="1497435"/>
            <a:ext cx="3810000" cy="53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62966" y="-5894"/>
            <a:ext cx="257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IR </a:t>
            </a:r>
            <a:r>
              <a:rPr lang="en-US" sz="1400" b="1" dirty="0" err="1"/>
              <a:t>UoJ</a:t>
            </a:r>
            <a:r>
              <a:rPr lang="en-US" sz="1400" b="1" dirty="0"/>
              <a:t> - 2026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F2F5D-118B-9626-3B88-BA7C1312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681" y="1140090"/>
            <a:ext cx="3976160" cy="5398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E9678-09D0-6FBB-D256-6C9E589B8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455" y="783100"/>
            <a:ext cx="3214112" cy="4481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003FBA-B3BE-6D08-F8EA-6FB0D891BA14}"/>
              </a:ext>
            </a:extLst>
          </p:cNvPr>
          <p:cNvSpPr txBox="1"/>
          <p:nvPr/>
        </p:nvSpPr>
        <p:spPr>
          <a:xfrm>
            <a:off x="9562966" y="5029686"/>
            <a:ext cx="218336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UGC Approval - Awaiting</a:t>
            </a:r>
          </a:p>
        </p:txBody>
      </p:sp>
    </p:spTree>
    <p:extLst>
      <p:ext uri="{BB962C8B-B14F-4D97-AF65-F5344CB8AC3E}">
        <p14:creationId xmlns:p14="http://schemas.microsoft.com/office/powerpoint/2010/main" val="195946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06"/>
            <a:ext cx="10515600" cy="665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Contents…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415"/>
            <a:ext cx="10984992" cy="4937935"/>
          </a:xfrm>
        </p:spPr>
        <p:txBody>
          <a:bodyPr>
            <a:noAutofit/>
          </a:bodyPr>
          <a:lstStyle/>
          <a:p>
            <a:r>
              <a:rPr lang="en-US" sz="3600" dirty="0"/>
              <a:t>The Quality enhancement system</a:t>
            </a:r>
          </a:p>
          <a:p>
            <a:r>
              <a:rPr lang="en-US" sz="3600" dirty="0"/>
              <a:t>External Reviews</a:t>
            </a:r>
          </a:p>
          <a:p>
            <a:pPr marL="982663" indent="-447675"/>
            <a:r>
              <a:rPr lang="en-US" sz="3600" dirty="0"/>
              <a:t>Subject Review</a:t>
            </a:r>
          </a:p>
          <a:p>
            <a:pPr marL="982663" indent="-447675"/>
            <a:r>
              <a:rPr lang="en-US" sz="3600" dirty="0"/>
              <a:t>Institutional Review</a:t>
            </a:r>
          </a:p>
          <a:p>
            <a:pPr marL="982663" indent="-447675"/>
            <a:r>
              <a:rPr lang="en-US" sz="3600" dirty="0"/>
              <a:t>Program Review</a:t>
            </a:r>
          </a:p>
          <a:p>
            <a:r>
              <a:rPr lang="en-US" sz="3600" dirty="0"/>
              <a:t>Reviews in the Past</a:t>
            </a:r>
          </a:p>
          <a:p>
            <a:r>
              <a:rPr lang="en-US" sz="3600" dirty="0"/>
              <a:t>Current context of Reviews</a:t>
            </a:r>
          </a:p>
          <a:p>
            <a:r>
              <a:rPr lang="en-US" sz="3600" dirty="0"/>
              <a:t>Internal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B8D670-6138-EDB7-2E29-A60E32EC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90" y="0"/>
            <a:ext cx="51595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7B5A6-2EE0-7C6B-8EA1-BCCA31ADA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70126" y="849215"/>
            <a:ext cx="6857998" cy="51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FA72E4-FD81-E9DA-FED3-35601B52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8" y="91012"/>
            <a:ext cx="5522609" cy="683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82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682" y="250345"/>
            <a:ext cx="870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Program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7030A0"/>
                </a:solidFill>
              </a:rPr>
              <a:t>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4682" y="2172269"/>
            <a:ext cx="9448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Criteria – 08</a:t>
            </a:r>
          </a:p>
          <a:p>
            <a:endParaRPr lang="en-US" sz="2000" b="1" dirty="0"/>
          </a:p>
          <a:p>
            <a:r>
              <a:rPr lang="en-US" sz="8000" b="1" dirty="0"/>
              <a:t>Standards - 156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1478A-B325-B16C-F723-4198D40CAFA5}"/>
              </a:ext>
            </a:extLst>
          </p:cNvPr>
          <p:cNvSpPr txBox="1"/>
          <p:nvPr/>
        </p:nvSpPr>
        <p:spPr>
          <a:xfrm>
            <a:off x="4236098" y="1380931"/>
            <a:ext cx="38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[As per PR Manual 2015]</a:t>
            </a:r>
          </a:p>
        </p:txBody>
      </p:sp>
    </p:spTree>
    <p:extLst>
      <p:ext uri="{BB962C8B-B14F-4D97-AF65-F5344CB8AC3E}">
        <p14:creationId xmlns:p14="http://schemas.microsoft.com/office/powerpoint/2010/main" val="291562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03202"/>
              </p:ext>
            </p:extLst>
          </p:nvPr>
        </p:nvGraphicFramePr>
        <p:xfrm>
          <a:off x="345141" y="136525"/>
          <a:ext cx="11649063" cy="66117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99">
                  <a:extLst>
                    <a:ext uri="{9D8B030D-6E8A-4147-A177-3AD203B41FA5}">
                      <a16:colId xmlns:a16="http://schemas.microsoft.com/office/drawing/2014/main" val="1615596827"/>
                    </a:ext>
                  </a:extLst>
                </a:gridCol>
              </a:tblGrid>
              <a:tr h="5006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0070C0"/>
                          </a:solidFill>
                          <a:effectLst/>
                        </a:rPr>
                        <a:t>Program Review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- 8 Committees [Criteria]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Standards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Standards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Program Management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27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Human and Physical Resources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12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Program Design and Development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Course/Module Design and Development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19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Teaching and Learning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19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Learning Environment,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Student Support </a:t>
                      </a:r>
                      <a:r>
                        <a:rPr lang="en-US" sz="3200" b="1" dirty="0">
                          <a:effectLst/>
                        </a:rPr>
                        <a:t>and Progression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Student Assessment and Awards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</a:rPr>
                        <a:t>Innovative and Healthy Practices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Total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156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FF74-50CC-E6B1-913F-5036E206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B29F5E-3A6F-1A62-0460-7CC2BF68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66615"/>
              </p:ext>
            </p:extLst>
          </p:nvPr>
        </p:nvGraphicFramePr>
        <p:xfrm>
          <a:off x="345141" y="136525"/>
          <a:ext cx="11649063" cy="61697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1615596827"/>
                    </a:ext>
                  </a:extLst>
                </a:gridCol>
              </a:tblGrid>
              <a:tr h="5006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0070C0"/>
                          </a:solidFill>
                          <a:effectLst/>
                        </a:rPr>
                        <a:t>Program Review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- 6 Committees [Criteria]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Standards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Standards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Program Management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27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Learning Resources, Learner Support and Progression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highlight>
                            <a:srgbClr val="00FF00"/>
                          </a:highlight>
                        </a:rPr>
                        <a:t>12</a:t>
                      </a:r>
                      <a:endParaRPr lang="en-US" sz="3200" b="1" dirty="0">
                        <a:effectLst/>
                        <a:highlight>
                          <a:srgbClr val="00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 and Course/Module Design and Development</a:t>
                      </a:r>
                      <a:endParaRPr lang="en-US" sz="4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Teaching and Learning</a:t>
                      </a:r>
                      <a:endParaRPr lang="en-US" sz="3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19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Student Assessment method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19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Innovative and Healthy Practices </a:t>
                      </a:r>
                      <a:endParaRPr lang="en-US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17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Total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156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587C7-C2AD-D630-3EE4-A90A573B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66F9D-B8C1-58C9-64C8-D31C3AEA6F5B}"/>
              </a:ext>
            </a:extLst>
          </p:cNvPr>
          <p:cNvSpPr txBox="1"/>
          <p:nvPr/>
        </p:nvSpPr>
        <p:spPr>
          <a:xfrm>
            <a:off x="93306" y="-83976"/>
            <a:ext cx="1109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Preparation of Self Evaluation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8A1E0-2BAF-4890-5E58-FDA873252DBB}"/>
              </a:ext>
            </a:extLst>
          </p:cNvPr>
          <p:cNvSpPr txBox="1"/>
          <p:nvPr/>
        </p:nvSpPr>
        <p:spPr>
          <a:xfrm>
            <a:off x="547180" y="818959"/>
            <a:ext cx="1145675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Section 1  </a:t>
            </a:r>
            <a:r>
              <a:rPr lang="en-US" sz="2800" b="1" dirty="0"/>
              <a:t>Brief introduction </a:t>
            </a:r>
            <a:r>
              <a:rPr lang="en-US" sz="2800" dirty="0"/>
              <a:t>to the programme of study</a:t>
            </a:r>
          </a:p>
          <a:p>
            <a:r>
              <a:rPr lang="en-US" sz="2800" dirty="0"/>
              <a:t>Section 2  </a:t>
            </a:r>
            <a:r>
              <a:rPr lang="en-US" sz="2800" b="1" dirty="0"/>
              <a:t>Review team's observations </a:t>
            </a:r>
            <a:r>
              <a:rPr lang="en-US" sz="2800" dirty="0"/>
              <a:t>on the Self -- Evaluation Report (SER)</a:t>
            </a:r>
          </a:p>
          <a:p>
            <a:r>
              <a:rPr lang="en-US" sz="2800" dirty="0"/>
              <a:t>Section 3  A brief description of the Review Process</a:t>
            </a:r>
          </a:p>
          <a:p>
            <a:r>
              <a:rPr lang="en-US" sz="2800" dirty="0"/>
              <a:t>Section 4  </a:t>
            </a:r>
            <a:r>
              <a:rPr lang="en-US" sz="2800" b="1" dirty="0"/>
              <a:t>Overview </a:t>
            </a:r>
            <a:r>
              <a:rPr lang="en-US" sz="2800" dirty="0"/>
              <a:t>of the Faculty’s/Institute’s approach to quality and 			standards</a:t>
            </a:r>
          </a:p>
          <a:p>
            <a:r>
              <a:rPr lang="en-US" sz="2800" dirty="0"/>
              <a:t>Section 5 </a:t>
            </a:r>
            <a:r>
              <a:rPr lang="en-US" sz="2800" b="1" dirty="0"/>
              <a:t>Judgment </a:t>
            </a:r>
            <a:r>
              <a:rPr lang="en-US" sz="2800" dirty="0"/>
              <a:t>on the degree of internalization of the best practices of 			the six (6) criteria considered in the undergraduate programme 		review</a:t>
            </a:r>
          </a:p>
          <a:p>
            <a:r>
              <a:rPr lang="en-US" sz="2800" dirty="0"/>
              <a:t>Section 6 </a:t>
            </a:r>
            <a:r>
              <a:rPr lang="en-US" sz="2800" b="1" dirty="0"/>
              <a:t>Grading </a:t>
            </a:r>
            <a:r>
              <a:rPr lang="en-US" sz="2800" dirty="0"/>
              <a:t>of Overall Performance of the Programme</a:t>
            </a:r>
          </a:p>
          <a:p>
            <a:r>
              <a:rPr lang="en-US" sz="2800" dirty="0"/>
              <a:t>Section 7 </a:t>
            </a:r>
            <a:r>
              <a:rPr lang="en-US" sz="2800" b="1" dirty="0"/>
              <a:t>LQF Level </a:t>
            </a:r>
            <a:r>
              <a:rPr lang="en-US" sz="2800" dirty="0"/>
              <a:t>compliance or SLQF Level equivalence of the 				Qualification</a:t>
            </a:r>
          </a:p>
          <a:p>
            <a:r>
              <a:rPr lang="en-US" sz="2800" dirty="0"/>
              <a:t>Section 8 </a:t>
            </a:r>
            <a:r>
              <a:rPr lang="en-US" sz="2800" b="1" dirty="0"/>
              <a:t>Commendations and Recommendations</a:t>
            </a:r>
          </a:p>
          <a:p>
            <a:r>
              <a:rPr lang="en-US" sz="2800" dirty="0"/>
              <a:t>Section 9</a:t>
            </a:r>
            <a:r>
              <a:rPr lang="en-US" sz="2800" b="1" dirty="0"/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689780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836" y="2122011"/>
            <a:ext cx="9993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Criteria – 10</a:t>
            </a:r>
          </a:p>
          <a:p>
            <a:r>
              <a:rPr lang="en-US" sz="7200" b="1" dirty="0"/>
              <a:t>Standards – 145 [2015]</a:t>
            </a:r>
          </a:p>
          <a:p>
            <a:r>
              <a:rPr lang="en-US" sz="7200" b="1" dirty="0"/>
              <a:t>                   -  107 [2026]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4781" y="581005"/>
            <a:ext cx="73668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Institutional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3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44240"/>
              </p:ext>
            </p:extLst>
          </p:nvPr>
        </p:nvGraphicFramePr>
        <p:xfrm>
          <a:off x="267468" y="944985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Governance and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551" y="9528"/>
            <a:ext cx="933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Institutional Review - 10 Criteria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16329"/>
              </p:ext>
            </p:extLst>
          </p:nvPr>
        </p:nvGraphicFramePr>
        <p:xfrm>
          <a:off x="267468" y="147541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Curriculum Design and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65305"/>
              </p:ext>
            </p:extLst>
          </p:nvPr>
        </p:nvGraphicFramePr>
        <p:xfrm>
          <a:off x="267468" y="199357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99977"/>
              </p:ext>
            </p:extLst>
          </p:nvPr>
        </p:nvGraphicFramePr>
        <p:xfrm>
          <a:off x="267468" y="252697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Learning Resources, Student Support and Progression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29338"/>
              </p:ext>
            </p:extLst>
          </p:nvPr>
        </p:nvGraphicFramePr>
        <p:xfrm>
          <a:off x="267468" y="306037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Student Assessment and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77478"/>
              </p:ext>
            </p:extLst>
          </p:nvPr>
        </p:nvGraphicFramePr>
        <p:xfrm>
          <a:off x="267468" y="359377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Strength and Quality of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12986"/>
              </p:ext>
            </p:extLst>
          </p:nvPr>
        </p:nvGraphicFramePr>
        <p:xfrm>
          <a:off x="267468" y="4142418"/>
          <a:ext cx="88392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Postgraduate Studies, </a:t>
                      </a:r>
                      <a:r>
                        <a:rPr lang="en-US" sz="2800" b="1" dirty="0"/>
                        <a:t>Research, Innovation and 	Commercialization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25399"/>
              </p:ext>
            </p:extLst>
          </p:nvPr>
        </p:nvGraphicFramePr>
        <p:xfrm>
          <a:off x="267468" y="511777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Community Engagement, Consultancy and Outreach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60491"/>
              </p:ext>
            </p:extLst>
          </p:nvPr>
        </p:nvGraphicFramePr>
        <p:xfrm>
          <a:off x="267468" y="5605458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Distance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08904"/>
              </p:ext>
            </p:extLst>
          </p:nvPr>
        </p:nvGraphicFramePr>
        <p:xfrm>
          <a:off x="267468" y="6140334"/>
          <a:ext cx="88392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Quality Assurance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7706" y="6442315"/>
            <a:ext cx="2743200" cy="365125"/>
          </a:xfrm>
        </p:spPr>
        <p:txBody>
          <a:bodyPr/>
          <a:lstStyle/>
          <a:p>
            <a:fld id="{38F5FC08-CDD3-44AB-B844-69927825B187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4522E5-7F0C-2975-918E-844C7BA42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66647"/>
              </p:ext>
            </p:extLst>
          </p:nvPr>
        </p:nvGraphicFramePr>
        <p:xfrm>
          <a:off x="9106668" y="0"/>
          <a:ext cx="3016453" cy="661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887">
                  <a:extLst>
                    <a:ext uri="{9D8B030D-6E8A-4147-A177-3AD203B41FA5}">
                      <a16:colId xmlns:a16="http://schemas.microsoft.com/office/drawing/2014/main" val="2059069807"/>
                    </a:ext>
                  </a:extLst>
                </a:gridCol>
                <a:gridCol w="1503566">
                  <a:extLst>
                    <a:ext uri="{9D8B030D-6E8A-4147-A177-3AD203B41FA5}">
                      <a16:colId xmlns:a16="http://schemas.microsoft.com/office/drawing/2014/main" val="3867157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No of Standards</a:t>
                      </a:r>
                    </a:p>
                    <a:p>
                      <a:pPr algn="ctr"/>
                      <a:r>
                        <a:rPr lang="en-US" sz="1800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No of Standards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6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40490"/>
                  </a:ext>
                </a:extLst>
              </a:tr>
              <a:tr h="3461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2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5399"/>
                  </a:ext>
                </a:extLst>
              </a:tr>
              <a:tr h="4084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3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649703"/>
                  </a:ext>
                </a:extLst>
              </a:tr>
              <a:tr h="508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0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33213"/>
                  </a:ext>
                </a:extLst>
              </a:tr>
              <a:tr h="5299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4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87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278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6817982-5F22-8D07-A92A-64E00F6EDB19}"/>
              </a:ext>
            </a:extLst>
          </p:cNvPr>
          <p:cNvSpPr/>
          <p:nvPr/>
        </p:nvSpPr>
        <p:spPr>
          <a:xfrm>
            <a:off x="8725711" y="6264613"/>
            <a:ext cx="904672" cy="5175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FE41B8-6B8E-B602-0728-BEB2819E8CF6}"/>
              </a:ext>
            </a:extLst>
          </p:cNvPr>
          <p:cNvSpPr/>
          <p:nvPr/>
        </p:nvSpPr>
        <p:spPr>
          <a:xfrm>
            <a:off x="10292378" y="6264612"/>
            <a:ext cx="904672" cy="5175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1244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569" y="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Score Guide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87231"/>
              </p:ext>
            </p:extLst>
          </p:nvPr>
        </p:nvGraphicFramePr>
        <p:xfrm>
          <a:off x="3935504" y="926692"/>
          <a:ext cx="6096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334430" y="1712258"/>
            <a:ext cx="762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58430" y="1693824"/>
            <a:ext cx="762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82430" y="1690138"/>
            <a:ext cx="7620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06430" y="1671704"/>
            <a:ext cx="762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F7C5-3ED0-4883-915E-9A1C2F04D7F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41111"/>
              </p:ext>
            </p:extLst>
          </p:nvPr>
        </p:nvGraphicFramePr>
        <p:xfrm>
          <a:off x="1349184" y="2728912"/>
          <a:ext cx="5970492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008">
                <a:tc>
                  <a:txBody>
                    <a:bodyPr/>
                    <a:lstStyle/>
                    <a:p>
                      <a:r>
                        <a:rPr lang="en-US" sz="4400" b="1" dirty="0"/>
                        <a:t>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/>
                        <a:t>Descriptor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Inadequate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Barely 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0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0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42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22"/>
            <a:ext cx="11999260" cy="13995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n-lt"/>
              </a:rPr>
              <a:t>Review Program Process – </a:t>
            </a:r>
            <a:br>
              <a:rPr lang="en-US" sz="5400" b="1" dirty="0">
                <a:solidFill>
                  <a:srgbClr val="C00000"/>
                </a:solidFill>
                <a:latin typeface="+mn-lt"/>
              </a:rPr>
            </a:br>
            <a:r>
              <a:rPr lang="en-US" sz="5400" b="1" dirty="0">
                <a:solidFill>
                  <a:srgbClr val="C00000"/>
                </a:solidFill>
                <a:latin typeface="+mn-lt"/>
              </a:rPr>
              <a:t>Quality Assurance Council, UGC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0" y="1436914"/>
            <a:ext cx="11161060" cy="5638800"/>
          </a:xfrm>
        </p:spPr>
        <p:txBody>
          <a:bodyPr>
            <a:noAutofit/>
          </a:bodyPr>
          <a:lstStyle/>
          <a:p>
            <a:r>
              <a:rPr lang="en-US" sz="4000" dirty="0"/>
              <a:t>Submission of SER for PR/IR</a:t>
            </a:r>
          </a:p>
          <a:p>
            <a:r>
              <a:rPr lang="en-US" sz="4000" dirty="0"/>
              <a:t>Appointment of External Reviewers</a:t>
            </a:r>
          </a:p>
          <a:p>
            <a:r>
              <a:rPr lang="en-US" sz="4000" dirty="0"/>
              <a:t>Consent obtained from the faculty – </a:t>
            </a:r>
            <a:r>
              <a:rPr lang="en-US" dirty="0"/>
              <a:t>No conflict of interest</a:t>
            </a:r>
          </a:p>
          <a:p>
            <a:r>
              <a:rPr lang="en-US" sz="4000" b="1" dirty="0"/>
              <a:t>Desk Evaluation </a:t>
            </a:r>
            <a:r>
              <a:rPr lang="en-US" sz="4000" dirty="0"/>
              <a:t>of SER [</a:t>
            </a:r>
            <a:r>
              <a:rPr lang="en-US" sz="4000" b="1" dirty="0"/>
              <a:t>by the Reviewers</a:t>
            </a:r>
            <a:r>
              <a:rPr lang="en-US" sz="4000" dirty="0"/>
              <a:t>]</a:t>
            </a:r>
          </a:p>
          <a:p>
            <a:r>
              <a:rPr lang="en-US" sz="4000" dirty="0"/>
              <a:t>Visiting to </a:t>
            </a:r>
            <a:r>
              <a:rPr lang="en-US" sz="4000" b="1" dirty="0"/>
              <a:t>Evidences online/Site Visit</a:t>
            </a:r>
          </a:p>
          <a:p>
            <a:r>
              <a:rPr lang="en-US" sz="4000" b="1" dirty="0"/>
              <a:t>Report </a:t>
            </a:r>
            <a:r>
              <a:rPr lang="en-US" sz="4000" dirty="0"/>
              <a:t>to QAC</a:t>
            </a:r>
          </a:p>
          <a:p>
            <a:r>
              <a:rPr lang="en-US" sz="4000" b="1" dirty="0"/>
              <a:t>Confirmation</a:t>
            </a:r>
            <a:r>
              <a:rPr lang="en-US" sz="4000" dirty="0"/>
              <a:t> of Results – External Reviewers</a:t>
            </a:r>
          </a:p>
          <a:p>
            <a:r>
              <a:rPr lang="en-US" sz="4000" b="1" dirty="0"/>
              <a:t>Results </a:t>
            </a:r>
            <a:r>
              <a:rPr lang="en-US" sz="4000" dirty="0"/>
              <a:t>in QAC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F7C5-3ED0-4883-915E-9A1C2F04D7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AFE60-0286-14FC-5892-E03DEC15527A}"/>
              </a:ext>
            </a:extLst>
          </p:cNvPr>
          <p:cNvSpPr txBox="1"/>
          <p:nvPr/>
        </p:nvSpPr>
        <p:spPr>
          <a:xfrm>
            <a:off x="467360" y="1158240"/>
            <a:ext cx="112471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 – Program Review</a:t>
            </a:r>
          </a:p>
          <a:p>
            <a:r>
              <a:rPr lang="en-US" sz="4400" dirty="0"/>
              <a:t>IR – Institutional Review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IPR – Internal Program Review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IIR – Internal Institutional Review</a:t>
            </a:r>
          </a:p>
          <a:p>
            <a:r>
              <a:rPr lang="en-US" sz="4400" dirty="0"/>
              <a:t>SER – Self Evaluation Report</a:t>
            </a:r>
          </a:p>
          <a:p>
            <a:r>
              <a:rPr lang="en-US" sz="4400" dirty="0"/>
              <a:t>CQA – Centre for Quality Assurance</a:t>
            </a:r>
          </a:p>
          <a:p>
            <a:r>
              <a:rPr lang="en-US" sz="4400" dirty="0"/>
              <a:t>IQACs – Internal Quality Assurance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A3810-F944-12EE-8D7C-2FDE3360E0B5}"/>
              </a:ext>
            </a:extLst>
          </p:cNvPr>
          <p:cNvSpPr txBox="1"/>
          <p:nvPr/>
        </p:nvSpPr>
        <p:spPr>
          <a:xfrm>
            <a:off x="121920" y="233680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Abbreviations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A5D2-F742-F443-26C1-D5D7181F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4998-7787-4141-A249-2A0DDA6DA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38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F7C5-3ED0-4883-915E-9A1C2F04D7F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70413"/>
              </p:ext>
            </p:extLst>
          </p:nvPr>
        </p:nvGraphicFramePr>
        <p:xfrm>
          <a:off x="648478" y="706867"/>
          <a:ext cx="90678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Weightage on a thousand scale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Weighted minimum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Actual criteria-wise</a:t>
                      </a:r>
                      <a:r>
                        <a:rPr lang="en-US" sz="1600" b="1" baseline="0" dirty="0"/>
                        <a:t> Score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Assessment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Governance and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Curriculum Design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Teaching and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Learning Resources</a:t>
                      </a:r>
                      <a:r>
                        <a:rPr lang="en-US" sz="1600" b="1" baseline="0" dirty="0"/>
                        <a:t>, Student Support and Progression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Student Assessment and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Strength and Quality of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Postgraduate studies, Research,</a:t>
                      </a:r>
                      <a:r>
                        <a:rPr lang="en-US" sz="1600" b="1" baseline="0" dirty="0"/>
                        <a:t> Innovation and Commercialization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Community Engagement,</a:t>
                      </a:r>
                      <a:r>
                        <a:rPr lang="en-US" sz="1600" b="1" baseline="0" dirty="0"/>
                        <a:t> Consultancy and Outreach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Distance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Quality Assurance</a:t>
                      </a:r>
                      <a:r>
                        <a:rPr lang="en-US" sz="1600" b="1" baseline="0" dirty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719 (71.9%)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8478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Table 4.2 IR - Differential weightage of Criteria</a:t>
            </a:r>
          </a:p>
        </p:txBody>
      </p:sp>
    </p:spTree>
    <p:extLst>
      <p:ext uri="{BB962C8B-B14F-4D97-AF65-F5344CB8AC3E}">
        <p14:creationId xmlns:p14="http://schemas.microsoft.com/office/powerpoint/2010/main" val="3248317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64" t="21867" r="26964" b="25899"/>
          <a:stretch/>
        </p:blipFill>
        <p:spPr>
          <a:xfrm>
            <a:off x="233082" y="152399"/>
            <a:ext cx="11120718" cy="66579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89" y="9331"/>
            <a:ext cx="1103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Roles of 4 pillars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459" y="1074906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b="1" dirty="0"/>
              <a:t>Academic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459" y="2110801"/>
            <a:ext cx="11645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b="1" dirty="0"/>
              <a:t>Non-Academic</a:t>
            </a:r>
            <a:r>
              <a:rPr lang="en-US" sz="3200" b="1" dirty="0"/>
              <a:t> [Administrative/</a:t>
            </a:r>
          </a:p>
          <a:p>
            <a:r>
              <a:rPr lang="en-US" sz="3200" b="1" dirty="0"/>
              <a:t>							    Academic support staff 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2389" y="3651969"/>
            <a:ext cx="912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b="1" dirty="0"/>
              <a:t>Students </a:t>
            </a:r>
            <a:r>
              <a:rPr lang="en-US" sz="4000" b="1" dirty="0"/>
              <a:t>- Feedback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2389" y="4828012"/>
            <a:ext cx="10354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7030A0"/>
                </a:solidFill>
              </a:rPr>
              <a:t>Alumni </a:t>
            </a:r>
            <a:r>
              <a:rPr lang="en-US" sz="3200" b="1" dirty="0">
                <a:solidFill>
                  <a:srgbClr val="7030A0"/>
                </a:solidFill>
              </a:rPr>
              <a:t>– Employability survey /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                                 Stakeholders - feedback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589" y="233082"/>
            <a:ext cx="11762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We need get ready for this process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302C0-62B7-2A9A-E5A8-B4D32A391607}"/>
              </a:ext>
            </a:extLst>
          </p:cNvPr>
          <p:cNvSpPr txBox="1"/>
          <p:nvPr/>
        </p:nvSpPr>
        <p:spPr>
          <a:xfrm>
            <a:off x="466928" y="2101174"/>
            <a:ext cx="11079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Voluntary and Active participation is necessary !</a:t>
            </a:r>
          </a:p>
          <a:p>
            <a:r>
              <a:rPr lang="en-US" sz="5400" dirty="0"/>
              <a:t>Actively involve and gain the experience on the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074356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3882" y="4034118"/>
            <a:ext cx="499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Thank you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644" y="34967"/>
            <a:ext cx="10328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Quality Education Enhancement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6659" y="2832866"/>
            <a:ext cx="7772400" cy="65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Quality Assurance Council [QAC]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2965" y="3963758"/>
            <a:ext cx="9251575" cy="1111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Centre for Quality Assurance [CQA]</a:t>
            </a:r>
          </a:p>
          <a:p>
            <a:pPr algn="ctr"/>
            <a:r>
              <a:rPr lang="en-US" sz="2800" b="1" dirty="0"/>
              <a:t>@ University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7458" y="5720365"/>
            <a:ext cx="9502588" cy="1039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Internal Quality Assurance Cells [IQACs]</a:t>
            </a:r>
          </a:p>
          <a:p>
            <a:pPr algn="ctr"/>
            <a:r>
              <a:rPr lang="en-US" sz="2800" b="1" dirty="0"/>
              <a:t>@ Faculty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4" y="1591672"/>
            <a:ext cx="5020240" cy="908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Quality Assurance Standing Committee [UGC]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4565" y="855194"/>
            <a:ext cx="8220636" cy="53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University Grants Commission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4643717" y="1392231"/>
            <a:ext cx="349623" cy="19807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22102" y="2499802"/>
            <a:ext cx="274651" cy="333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669741" y="1416417"/>
            <a:ext cx="304800" cy="13957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761445" y="3513297"/>
            <a:ext cx="343520" cy="4490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76280" y="5075382"/>
            <a:ext cx="513849" cy="6221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81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Internal Quality Enhancement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6289" y="2291212"/>
            <a:ext cx="85344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Cetre</a:t>
            </a:r>
            <a:r>
              <a:rPr lang="en-US" sz="4000" b="1" dirty="0"/>
              <a:t> for Quality Assurance [CQA]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580728"/>
            <a:ext cx="7696200" cy="461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Internal Quality Assurance Cells [IQAC]</a:t>
            </a:r>
          </a:p>
        </p:txBody>
      </p:sp>
      <p:cxnSp>
        <p:nvCxnSpPr>
          <p:cNvPr id="9" name="Straight Arrow Connector 8"/>
          <p:cNvCxnSpPr>
            <a:cxnSpLocks/>
            <a:stCxn id="5" idx="2"/>
          </p:cNvCxnSpPr>
          <p:nvPr/>
        </p:nvCxnSpPr>
        <p:spPr>
          <a:xfrm>
            <a:off x="6193489" y="2977012"/>
            <a:ext cx="0" cy="26942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8136" y="4298960"/>
            <a:ext cx="1039886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Senate [Management] sub- Committee of CQA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8448" y="604223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Faculty</a:t>
            </a:r>
            <a:r>
              <a:rPr lang="en-US" sz="3600" b="1" dirty="0"/>
              <a:t> </a:t>
            </a:r>
            <a:r>
              <a:rPr lang="en-US" sz="3600" dirty="0"/>
              <a:t>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62966" y="-5894"/>
            <a:ext cx="257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IR </a:t>
            </a:r>
            <a:r>
              <a:rPr lang="en-US" sz="1400" b="1" dirty="0" err="1"/>
              <a:t>UoJ</a:t>
            </a:r>
            <a:r>
              <a:rPr lang="en-US" sz="1400" b="1" dirty="0"/>
              <a:t> - 2026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231" y="32816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University level</a:t>
            </a:r>
          </a:p>
        </p:txBody>
      </p:sp>
    </p:spTree>
    <p:extLst>
      <p:ext uri="{BB962C8B-B14F-4D97-AF65-F5344CB8AC3E}">
        <p14:creationId xmlns:p14="http://schemas.microsoft.com/office/powerpoint/2010/main" val="181884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565" y="161365"/>
            <a:ext cx="4706470" cy="6723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Review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6728" y="1255059"/>
            <a:ext cx="5109883" cy="6902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Institutional Review [IR]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6728" y="3003176"/>
            <a:ext cx="5109883" cy="6902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Program Review [PR]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728" y="4751293"/>
            <a:ext cx="5109883" cy="6902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Subject  Review [PR]</a:t>
            </a:r>
          </a:p>
        </p:txBody>
      </p:sp>
      <p:cxnSp>
        <p:nvCxnSpPr>
          <p:cNvPr id="7" name="Elbow Connector 6"/>
          <p:cNvCxnSpPr/>
          <p:nvPr/>
        </p:nvCxnSpPr>
        <p:spPr>
          <a:xfrm>
            <a:off x="896471" y="833718"/>
            <a:ext cx="914400" cy="914400"/>
          </a:xfrm>
          <a:prstGeom prst="bentConnector3">
            <a:avLst>
              <a:gd name="adj1" fmla="val 98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562537" y="2082053"/>
            <a:ext cx="1618128" cy="914400"/>
          </a:xfrm>
          <a:prstGeom prst="bentConnector3">
            <a:avLst>
              <a:gd name="adj1" fmla="val 99308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562537" y="3700181"/>
            <a:ext cx="1618128" cy="914400"/>
          </a:xfrm>
          <a:prstGeom prst="bentConnector3">
            <a:avLst>
              <a:gd name="adj1" fmla="val 99308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9364" y="1898735"/>
            <a:ext cx="481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University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9363" y="3664456"/>
            <a:ext cx="653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Program Level (Faculty level)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9362" y="5430177"/>
            <a:ext cx="748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Subject Level (Dept. level)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55A7-B547-4706-86CF-34CC396D34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2F04A-8006-EE80-283B-859D541D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5" y="-17954"/>
            <a:ext cx="4817806" cy="6658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02EDCB-0A35-D9CA-B0FE-32FB3103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68" y="-17954"/>
            <a:ext cx="4524480" cy="68939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A120E2-06B3-495A-3B45-DC9746A894E9}"/>
              </a:ext>
            </a:extLst>
          </p:cNvPr>
          <p:cNvSpPr/>
          <p:nvPr/>
        </p:nvSpPr>
        <p:spPr>
          <a:xfrm>
            <a:off x="2422187" y="1867710"/>
            <a:ext cx="2130358" cy="651753"/>
          </a:xfrm>
          <a:prstGeom prst="rect">
            <a:avLst/>
          </a:prstGeom>
          <a:solidFill>
            <a:srgbClr val="3654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8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449" y="5042647"/>
            <a:ext cx="9706358" cy="10668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/>
              <a:t>Institution [</a:t>
            </a:r>
            <a:r>
              <a:rPr lang="en-US" sz="8000" b="1" dirty="0">
                <a:solidFill>
                  <a:srgbClr val="C00000"/>
                </a:solidFill>
              </a:rPr>
              <a:t>2018</a:t>
            </a:r>
            <a:r>
              <a:rPr lang="en-US" sz="8000" b="1" dirty="0"/>
              <a:t>]</a:t>
            </a:r>
            <a:endParaRPr lang="en-US" sz="6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1449" y="3308440"/>
            <a:ext cx="104282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Program </a:t>
            </a:r>
            <a:r>
              <a:rPr lang="en-US" sz="6600" b="1" dirty="0">
                <a:solidFill>
                  <a:srgbClr val="C00000"/>
                </a:solidFill>
              </a:rPr>
              <a:t>[2017 -2021]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1629" y="1767348"/>
            <a:ext cx="844851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Subject [2012]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1629" y="147994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External Review Process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983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FC08-CDD3-44AB-B844-69927825B187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62966" y="-5894"/>
            <a:ext cx="257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IR </a:t>
            </a:r>
            <a:r>
              <a:rPr lang="en-US" sz="1400" b="1" dirty="0" err="1"/>
              <a:t>UoJ</a:t>
            </a:r>
            <a:r>
              <a:rPr lang="en-US" sz="1400" b="1" dirty="0"/>
              <a:t> - 2018</a:t>
            </a:r>
          </a:p>
        </p:txBody>
      </p:sp>
    </p:spTree>
    <p:extLst>
      <p:ext uri="{BB962C8B-B14F-4D97-AF65-F5344CB8AC3E}">
        <p14:creationId xmlns:p14="http://schemas.microsoft.com/office/powerpoint/2010/main" val="396031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2227</Words>
  <Application>Microsoft Office PowerPoint</Application>
  <PresentationFormat>Widescreen</PresentationFormat>
  <Paragraphs>558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   Reviews in  Quality Assurance</vt:lpstr>
      <vt:lpstr>PowerPoint Presentation</vt:lpstr>
      <vt:lpstr>Contents…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 [2018]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Program Process –  Quality Assurance Council, UGC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Education system in Sri Lankan Universities</dc:title>
  <dc:creator>Prof.G. Mikunthan</dc:creator>
  <cp:lastModifiedBy>Prof.G. Mikunthan</cp:lastModifiedBy>
  <cp:revision>132</cp:revision>
  <dcterms:created xsi:type="dcterms:W3CDTF">2018-08-05T03:00:47Z</dcterms:created>
  <dcterms:modified xsi:type="dcterms:W3CDTF">2026-06-19T03:06:54Z</dcterms:modified>
</cp:coreProperties>
</file>